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花風テクノ" panose="020B0604020202020204" charset="-128"/>
      <p:regular r:id="rId17"/>
    </p:embeddedFont>
    <p:embeddedFont>
      <p:font typeface="花風テクノ Bold" panose="020B0604020202020204" charset="-128"/>
      <p:regular r:id="rId18"/>
    </p:embeddedFont>
    <p:embeddedFont>
      <p:font typeface="Open Sans" panose="020B0606030504020204" pitchFamily="34" charset="0"/>
      <p:regular r:id="rId19"/>
    </p:embeddedFont>
    <p:embeddedFont>
      <p:font typeface="Quick" panose="020B0604020202020204" charset="0"/>
      <p:regular r:id="rId20"/>
    </p:embeddedFont>
    <p:embeddedFont>
      <p:font typeface="Quick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45.sv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4.pn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gif"/><Relationship Id="rId9" Type="http://schemas.openxmlformats.org/officeDocument/2006/relationships/image" Target="../media/image30.png"/><Relationship Id="rId14" Type="http://schemas.openxmlformats.org/officeDocument/2006/relationships/image" Target="../media/image35.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flipH="1">
            <a:off x="0" y="-762823"/>
            <a:ext cx="18288000" cy="12503165"/>
          </a:xfrm>
          <a:custGeom>
            <a:avLst/>
            <a:gdLst/>
            <a:ahLst/>
            <a:cxnLst/>
            <a:rect l="l" t="t" r="r" b="b"/>
            <a:pathLst>
              <a:path w="18288000" h="12503165">
                <a:moveTo>
                  <a:pt x="18288000" y="0"/>
                </a:moveTo>
                <a:lnTo>
                  <a:pt x="0" y="0"/>
                </a:lnTo>
                <a:lnTo>
                  <a:pt x="0" y="12503165"/>
                </a:lnTo>
                <a:lnTo>
                  <a:pt x="18288000" y="12503165"/>
                </a:lnTo>
                <a:lnTo>
                  <a:pt x="18288000" y="0"/>
                </a:lnTo>
                <a:close/>
              </a:path>
            </a:pathLst>
          </a:custGeom>
          <a:blipFill>
            <a:blip r:embed="rId3">
              <a:alphaModFix amt="65000"/>
            </a:blip>
            <a:stretch>
              <a:fillRect t="-23133" b="-23133"/>
            </a:stretch>
          </a:blipFill>
        </p:spPr>
        <p:txBody>
          <a:bodyPr/>
          <a:lstStyle/>
          <a:p>
            <a:endParaRPr lang="es-CL"/>
          </a:p>
        </p:txBody>
      </p:sp>
      <p:sp>
        <p:nvSpPr>
          <p:cNvPr id="4" name="Freeform 4"/>
          <p:cNvSpPr/>
          <p:nvPr/>
        </p:nvSpPr>
        <p:spPr>
          <a:xfrm flipH="1">
            <a:off x="14626356" y="7063320"/>
            <a:ext cx="3034962" cy="2780784"/>
          </a:xfrm>
          <a:custGeom>
            <a:avLst/>
            <a:gdLst/>
            <a:ahLst/>
            <a:cxnLst/>
            <a:rect l="l" t="t" r="r" b="b"/>
            <a:pathLst>
              <a:path w="3034962" h="2780784">
                <a:moveTo>
                  <a:pt x="3034962" y="0"/>
                </a:moveTo>
                <a:lnTo>
                  <a:pt x="0" y="0"/>
                </a:lnTo>
                <a:lnTo>
                  <a:pt x="0" y="2780784"/>
                </a:lnTo>
                <a:lnTo>
                  <a:pt x="3034962" y="2780784"/>
                </a:lnTo>
                <a:lnTo>
                  <a:pt x="30349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5" name="Freeform 5"/>
          <p:cNvSpPr/>
          <p:nvPr/>
        </p:nvSpPr>
        <p:spPr>
          <a:xfrm flipH="1" flipV="1">
            <a:off x="14626356" y="416159"/>
            <a:ext cx="3034962" cy="2780784"/>
          </a:xfrm>
          <a:custGeom>
            <a:avLst/>
            <a:gdLst/>
            <a:ahLst/>
            <a:cxnLst/>
            <a:rect l="l" t="t" r="r" b="b"/>
            <a:pathLst>
              <a:path w="3034962" h="2780784">
                <a:moveTo>
                  <a:pt x="3034962" y="2780784"/>
                </a:moveTo>
                <a:lnTo>
                  <a:pt x="0" y="2780784"/>
                </a:lnTo>
                <a:lnTo>
                  <a:pt x="0" y="0"/>
                </a:lnTo>
                <a:lnTo>
                  <a:pt x="3034962" y="0"/>
                </a:lnTo>
                <a:lnTo>
                  <a:pt x="3034962" y="278078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6" name="Freeform 6"/>
          <p:cNvSpPr/>
          <p:nvPr/>
        </p:nvSpPr>
        <p:spPr>
          <a:xfrm rot="-5400000">
            <a:off x="15505397" y="1993549"/>
            <a:ext cx="509715" cy="3788426"/>
          </a:xfrm>
          <a:custGeom>
            <a:avLst/>
            <a:gdLst/>
            <a:ahLst/>
            <a:cxnLst/>
            <a:rect l="l" t="t" r="r" b="b"/>
            <a:pathLst>
              <a:path w="509715" h="3788426">
                <a:moveTo>
                  <a:pt x="0" y="0"/>
                </a:moveTo>
                <a:lnTo>
                  <a:pt x="509716" y="0"/>
                </a:lnTo>
                <a:lnTo>
                  <a:pt x="509716" y="3788426"/>
                </a:lnTo>
                <a:lnTo>
                  <a:pt x="0" y="37884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a:p>
        </p:txBody>
      </p:sp>
      <p:sp>
        <p:nvSpPr>
          <p:cNvPr id="7" name="Freeform 7"/>
          <p:cNvSpPr/>
          <p:nvPr/>
        </p:nvSpPr>
        <p:spPr>
          <a:xfrm>
            <a:off x="10781964" y="3848691"/>
            <a:ext cx="5566365" cy="2918779"/>
          </a:xfrm>
          <a:custGeom>
            <a:avLst/>
            <a:gdLst/>
            <a:ahLst/>
            <a:cxnLst/>
            <a:rect l="l" t="t" r="r" b="b"/>
            <a:pathLst>
              <a:path w="5566365" h="2918779">
                <a:moveTo>
                  <a:pt x="0" y="0"/>
                </a:moveTo>
                <a:lnTo>
                  <a:pt x="5566365" y="0"/>
                </a:lnTo>
                <a:lnTo>
                  <a:pt x="5566365" y="2918780"/>
                </a:lnTo>
                <a:lnTo>
                  <a:pt x="0" y="2918780"/>
                </a:lnTo>
                <a:lnTo>
                  <a:pt x="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txBody>
          <a:bodyPr/>
          <a:lstStyle/>
          <a:p>
            <a:endParaRPr lang="es-CL"/>
          </a:p>
        </p:txBody>
      </p:sp>
      <p:sp>
        <p:nvSpPr>
          <p:cNvPr id="8" name="Freeform 8"/>
          <p:cNvSpPr/>
          <p:nvPr/>
        </p:nvSpPr>
        <p:spPr>
          <a:xfrm>
            <a:off x="-346785" y="652946"/>
            <a:ext cx="5029317" cy="1153605"/>
          </a:xfrm>
          <a:custGeom>
            <a:avLst/>
            <a:gdLst/>
            <a:ahLst/>
            <a:cxnLst/>
            <a:rect l="l" t="t" r="r" b="b"/>
            <a:pathLst>
              <a:path w="5029317" h="1153605">
                <a:moveTo>
                  <a:pt x="0" y="0"/>
                </a:moveTo>
                <a:lnTo>
                  <a:pt x="5029317" y="0"/>
                </a:lnTo>
                <a:lnTo>
                  <a:pt x="5029317" y="1153605"/>
                </a:lnTo>
                <a:lnTo>
                  <a:pt x="0" y="1153605"/>
                </a:lnTo>
                <a:lnTo>
                  <a:pt x="0" y="0"/>
                </a:lnTo>
                <a:close/>
              </a:path>
            </a:pathLst>
          </a:custGeom>
          <a:blipFill>
            <a:blip r:embed="rId10"/>
            <a:stretch>
              <a:fillRect t="-171556" b="-164408"/>
            </a:stretch>
          </a:blipFill>
          <a:ln cap="rnd">
            <a:noFill/>
            <a:prstDash val="solid"/>
            <a:round/>
          </a:ln>
        </p:spPr>
        <p:txBody>
          <a:bodyPr/>
          <a:lstStyle/>
          <a:p>
            <a:endParaRPr lang="es-CL"/>
          </a:p>
        </p:txBody>
      </p:sp>
      <p:sp>
        <p:nvSpPr>
          <p:cNvPr id="9" name="Freeform 9"/>
          <p:cNvSpPr/>
          <p:nvPr/>
        </p:nvSpPr>
        <p:spPr>
          <a:xfrm>
            <a:off x="7123131" y="3388031"/>
            <a:ext cx="4041739" cy="3918241"/>
          </a:xfrm>
          <a:custGeom>
            <a:avLst/>
            <a:gdLst/>
            <a:ahLst/>
            <a:cxnLst/>
            <a:rect l="l" t="t" r="r" b="b"/>
            <a:pathLst>
              <a:path w="4041739" h="3918241">
                <a:moveTo>
                  <a:pt x="0" y="0"/>
                </a:moveTo>
                <a:lnTo>
                  <a:pt x="4041738" y="0"/>
                </a:lnTo>
                <a:lnTo>
                  <a:pt x="4041738" y="3918242"/>
                </a:lnTo>
                <a:lnTo>
                  <a:pt x="0" y="3918242"/>
                </a:lnTo>
                <a:lnTo>
                  <a:pt x="0" y="0"/>
                </a:lnTo>
                <a:close/>
              </a:path>
            </a:pathLst>
          </a:custGeom>
          <a:blipFill>
            <a:blip r:embed="rId11"/>
            <a:stretch>
              <a:fillRect/>
            </a:stretch>
          </a:blipFill>
        </p:spPr>
        <p:txBody>
          <a:bodyPr/>
          <a:lstStyle/>
          <a:p>
            <a:endParaRPr lang="es-CL"/>
          </a:p>
        </p:txBody>
      </p:sp>
      <p:sp>
        <p:nvSpPr>
          <p:cNvPr id="10" name="TextBox 10"/>
          <p:cNvSpPr txBox="1"/>
          <p:nvPr/>
        </p:nvSpPr>
        <p:spPr>
          <a:xfrm rot="-11484">
            <a:off x="11384014" y="4307544"/>
            <a:ext cx="4962206" cy="1269622"/>
          </a:xfrm>
          <a:prstGeom prst="rect">
            <a:avLst/>
          </a:prstGeom>
        </p:spPr>
        <p:txBody>
          <a:bodyPr lIns="0" tIns="0" rIns="0" bIns="0" rtlCol="0" anchor="t">
            <a:spAutoFit/>
          </a:bodyPr>
          <a:lstStyle/>
          <a:p>
            <a:pPr algn="ctr">
              <a:lnSpc>
                <a:spcPts val="6670"/>
              </a:lnSpc>
            </a:pPr>
            <a:r>
              <a:rPr lang="en-US" sz="4764" dirty="0">
                <a:solidFill>
                  <a:srgbClr val="FFFFFF"/>
                </a:solidFill>
                <a:latin typeface="花風テクノ"/>
                <a:ea typeface="花風テクノ"/>
                <a:cs typeface="花風テクノ"/>
                <a:sym typeface="花風テクノ"/>
              </a:rPr>
              <a:t>EURO</a:t>
            </a:r>
          </a:p>
        </p:txBody>
      </p:sp>
      <p:sp>
        <p:nvSpPr>
          <p:cNvPr id="11" name="TextBox 11"/>
          <p:cNvSpPr txBox="1"/>
          <p:nvPr/>
        </p:nvSpPr>
        <p:spPr>
          <a:xfrm rot="-11484">
            <a:off x="11495568" y="5975150"/>
            <a:ext cx="4962206" cy="664797"/>
          </a:xfrm>
          <a:prstGeom prst="rect">
            <a:avLst/>
          </a:prstGeom>
        </p:spPr>
        <p:txBody>
          <a:bodyPr lIns="0" tIns="0" rIns="0" bIns="0" rtlCol="0" anchor="t">
            <a:spAutoFit/>
          </a:bodyPr>
          <a:lstStyle/>
          <a:p>
            <a:pPr algn="ctr">
              <a:lnSpc>
                <a:spcPts val="3512"/>
              </a:lnSpc>
            </a:pPr>
            <a:r>
              <a:rPr lang="en-US" sz="2508" dirty="0">
                <a:solidFill>
                  <a:srgbClr val="FFFFFF"/>
                </a:solidFill>
                <a:latin typeface="花風テクノ"/>
                <a:ea typeface="花風テクノ"/>
                <a:cs typeface="花風テクノ"/>
                <a:sym typeface="花風テクノ"/>
              </a:rPr>
              <a:t>PRESENTACION FINAL</a:t>
            </a:r>
          </a:p>
        </p:txBody>
      </p:sp>
      <p:sp>
        <p:nvSpPr>
          <p:cNvPr id="12" name="TextBox 12"/>
          <p:cNvSpPr txBox="1"/>
          <p:nvPr/>
        </p:nvSpPr>
        <p:spPr>
          <a:xfrm rot="-11484">
            <a:off x="11518826" y="4971907"/>
            <a:ext cx="4692583" cy="1324494"/>
          </a:xfrm>
          <a:prstGeom prst="rect">
            <a:avLst/>
          </a:prstGeom>
        </p:spPr>
        <p:txBody>
          <a:bodyPr lIns="0" tIns="0" rIns="0" bIns="0" rtlCol="0" anchor="t">
            <a:spAutoFit/>
          </a:bodyPr>
          <a:lstStyle/>
          <a:p>
            <a:pPr algn="ctr">
              <a:lnSpc>
                <a:spcPts val="6918"/>
              </a:lnSpc>
            </a:pPr>
            <a:r>
              <a:rPr lang="en-US" sz="4941" b="1" dirty="0">
                <a:solidFill>
                  <a:srgbClr val="FFFFFF"/>
                </a:solidFill>
                <a:latin typeface="花風テクノ Bold"/>
                <a:ea typeface="花風テクノ Bold"/>
                <a:cs typeface="花風テクノ Bold"/>
                <a:sym typeface="花風テクノ Bold"/>
              </a:rPr>
              <a:t>ELITE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15752631" y="7967465"/>
            <a:ext cx="2120333" cy="2055545"/>
          </a:xfrm>
          <a:custGeom>
            <a:avLst/>
            <a:gdLst/>
            <a:ahLst/>
            <a:cxnLst/>
            <a:rect l="l" t="t" r="r" b="b"/>
            <a:pathLst>
              <a:path w="2120333" h="2055545">
                <a:moveTo>
                  <a:pt x="0" y="0"/>
                </a:moveTo>
                <a:lnTo>
                  <a:pt x="2120333" y="0"/>
                </a:lnTo>
                <a:lnTo>
                  <a:pt x="2120333" y="2055545"/>
                </a:lnTo>
                <a:lnTo>
                  <a:pt x="0" y="2055545"/>
                </a:lnTo>
                <a:lnTo>
                  <a:pt x="0" y="0"/>
                </a:lnTo>
                <a:close/>
              </a:path>
            </a:pathLst>
          </a:custGeom>
          <a:blipFill>
            <a:blip r:embed="rId3"/>
            <a:stretch>
              <a:fillRect/>
            </a:stretch>
          </a:blipFill>
        </p:spPr>
        <p:txBody>
          <a:bodyPr/>
          <a:lstStyle/>
          <a:p>
            <a:endParaRPr lang="es-CL"/>
          </a:p>
        </p:txBody>
      </p:sp>
      <p:sp>
        <p:nvSpPr>
          <p:cNvPr id="4" name="Freeform 4"/>
          <p:cNvSpPr/>
          <p:nvPr/>
        </p:nvSpPr>
        <p:spPr>
          <a:xfrm>
            <a:off x="3652657" y="1028700"/>
            <a:ext cx="10982687" cy="8680121"/>
          </a:xfrm>
          <a:custGeom>
            <a:avLst/>
            <a:gdLst/>
            <a:ahLst/>
            <a:cxnLst/>
            <a:rect l="l" t="t" r="r" b="b"/>
            <a:pathLst>
              <a:path w="10982687" h="8680121">
                <a:moveTo>
                  <a:pt x="0" y="0"/>
                </a:moveTo>
                <a:lnTo>
                  <a:pt x="10982686" y="0"/>
                </a:lnTo>
                <a:lnTo>
                  <a:pt x="10982686" y="8680121"/>
                </a:lnTo>
                <a:lnTo>
                  <a:pt x="0" y="8680121"/>
                </a:lnTo>
                <a:lnTo>
                  <a:pt x="0" y="0"/>
                </a:lnTo>
                <a:close/>
              </a:path>
            </a:pathLst>
          </a:custGeom>
          <a:blipFill>
            <a:blip r:embed="rId4"/>
            <a:stretch>
              <a:fillRect l="-18380" t="-83818" b="-1576"/>
            </a:stretch>
          </a:blipFill>
        </p:spPr>
        <p:txBody>
          <a:bodyPr/>
          <a:lstStyle/>
          <a:p>
            <a:endParaRPr lang="es-CL"/>
          </a:p>
        </p:txBody>
      </p:sp>
      <p:sp>
        <p:nvSpPr>
          <p:cNvPr id="5" name="TextBox 5"/>
          <p:cNvSpPr txBox="1"/>
          <p:nvPr/>
        </p:nvSpPr>
        <p:spPr>
          <a:xfrm rot="-11484">
            <a:off x="4253368" y="-6984"/>
            <a:ext cx="8866383" cy="1404620"/>
          </a:xfrm>
          <a:prstGeom prst="rect">
            <a:avLst/>
          </a:prstGeom>
        </p:spPr>
        <p:txBody>
          <a:bodyPr lIns="0" tIns="0" rIns="0" bIns="0" rtlCol="0" anchor="t">
            <a:spAutoFit/>
          </a:bodyPr>
          <a:lstStyle/>
          <a:p>
            <a:pPr algn="ctr">
              <a:lnSpc>
                <a:spcPts val="4480"/>
              </a:lnSpc>
            </a:pPr>
            <a:r>
              <a:rPr lang="en-US" sz="3200">
                <a:solidFill>
                  <a:srgbClr val="FFFFFF"/>
                </a:solidFill>
                <a:latin typeface="花風テクノ"/>
                <a:ea typeface="花風テクノ"/>
                <a:cs typeface="花風テクノ"/>
                <a:sym typeface="花風テクノ"/>
              </a:rPr>
              <a:t>MODELO DE DATOS</a:t>
            </a:r>
          </a:p>
          <a:p>
            <a:pPr algn="ctr">
              <a:lnSpc>
                <a:spcPts val="4480"/>
              </a:lnSpc>
            </a:pPr>
            <a:endParaRPr lang="en-US" sz="3200">
              <a:solidFill>
                <a:srgbClr val="FFFFFF"/>
              </a:solidFill>
              <a:latin typeface="花風テクノ"/>
              <a:ea typeface="花風テクノ"/>
              <a:cs typeface="花風テクノ"/>
              <a:sym typeface="花風テクノ"/>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0" y="-2010010"/>
            <a:ext cx="18288000" cy="12503165"/>
          </a:xfrm>
          <a:custGeom>
            <a:avLst/>
            <a:gdLst/>
            <a:ahLst/>
            <a:cxnLst/>
            <a:rect l="l" t="t" r="r" b="b"/>
            <a:pathLst>
              <a:path w="18288000" h="12503165">
                <a:moveTo>
                  <a:pt x="0" y="0"/>
                </a:moveTo>
                <a:lnTo>
                  <a:pt x="18288000" y="0"/>
                </a:lnTo>
                <a:lnTo>
                  <a:pt x="18288000" y="12503165"/>
                </a:lnTo>
                <a:lnTo>
                  <a:pt x="0" y="12503165"/>
                </a:lnTo>
                <a:lnTo>
                  <a:pt x="0" y="0"/>
                </a:lnTo>
                <a:close/>
              </a:path>
            </a:pathLst>
          </a:custGeom>
          <a:blipFill>
            <a:blip r:embed="rId3">
              <a:alphaModFix amt="65000"/>
            </a:blip>
            <a:stretch>
              <a:fillRect t="-23133" b="-23133"/>
            </a:stretch>
          </a:blipFill>
        </p:spPr>
        <p:txBody>
          <a:bodyPr/>
          <a:lstStyle/>
          <a:p>
            <a:endParaRPr lang="es-CL"/>
          </a:p>
        </p:txBody>
      </p:sp>
      <p:sp>
        <p:nvSpPr>
          <p:cNvPr id="4" name="Freeform 4"/>
          <p:cNvSpPr/>
          <p:nvPr/>
        </p:nvSpPr>
        <p:spPr>
          <a:xfrm rot="-4862476">
            <a:off x="4569265" y="-397805"/>
            <a:ext cx="20077191" cy="11082609"/>
          </a:xfrm>
          <a:custGeom>
            <a:avLst/>
            <a:gdLst/>
            <a:ahLst/>
            <a:cxnLst/>
            <a:rect l="l" t="t" r="r" b="b"/>
            <a:pathLst>
              <a:path w="20077191" h="11082609">
                <a:moveTo>
                  <a:pt x="0" y="0"/>
                </a:moveTo>
                <a:lnTo>
                  <a:pt x="20077191" y="0"/>
                </a:lnTo>
                <a:lnTo>
                  <a:pt x="20077191" y="11082610"/>
                </a:lnTo>
                <a:lnTo>
                  <a:pt x="0" y="11082610"/>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txBody>
          <a:bodyPr/>
          <a:lstStyle/>
          <a:p>
            <a:endParaRPr lang="es-CL"/>
          </a:p>
        </p:txBody>
      </p:sp>
      <p:sp>
        <p:nvSpPr>
          <p:cNvPr id="5" name="Freeform 5"/>
          <p:cNvSpPr/>
          <p:nvPr/>
        </p:nvSpPr>
        <p:spPr>
          <a:xfrm>
            <a:off x="0" y="-1948164"/>
            <a:ext cx="12503165" cy="12503165"/>
          </a:xfrm>
          <a:custGeom>
            <a:avLst/>
            <a:gdLst/>
            <a:ahLst/>
            <a:cxnLst/>
            <a:rect l="l" t="t" r="r" b="b"/>
            <a:pathLst>
              <a:path w="12503165" h="12503165">
                <a:moveTo>
                  <a:pt x="0" y="0"/>
                </a:moveTo>
                <a:lnTo>
                  <a:pt x="12503165" y="0"/>
                </a:lnTo>
                <a:lnTo>
                  <a:pt x="12503165" y="12503165"/>
                </a:lnTo>
                <a:lnTo>
                  <a:pt x="0" y="12503165"/>
                </a:lnTo>
                <a:lnTo>
                  <a:pt x="0" y="0"/>
                </a:lnTo>
                <a:close/>
              </a:path>
            </a:pathLst>
          </a:custGeom>
          <a:blipFill>
            <a:blip r:embed="rId3">
              <a:alphaModFix amt="65000"/>
            </a:blip>
            <a:stretch>
              <a:fillRect/>
            </a:stretch>
          </a:blipFill>
        </p:spPr>
        <p:txBody>
          <a:bodyPr/>
          <a:lstStyle/>
          <a:p>
            <a:endParaRPr lang="es-CL"/>
          </a:p>
        </p:txBody>
      </p:sp>
      <p:sp>
        <p:nvSpPr>
          <p:cNvPr id="6" name="Freeform 6"/>
          <p:cNvSpPr/>
          <p:nvPr/>
        </p:nvSpPr>
        <p:spPr>
          <a:xfrm>
            <a:off x="15527531" y="7674835"/>
            <a:ext cx="2120333" cy="2055545"/>
          </a:xfrm>
          <a:custGeom>
            <a:avLst/>
            <a:gdLst/>
            <a:ahLst/>
            <a:cxnLst/>
            <a:rect l="l" t="t" r="r" b="b"/>
            <a:pathLst>
              <a:path w="2120333" h="2055545">
                <a:moveTo>
                  <a:pt x="0" y="0"/>
                </a:moveTo>
                <a:lnTo>
                  <a:pt x="2120332" y="0"/>
                </a:lnTo>
                <a:lnTo>
                  <a:pt x="2120332" y="2055545"/>
                </a:lnTo>
                <a:lnTo>
                  <a:pt x="0" y="2055545"/>
                </a:lnTo>
                <a:lnTo>
                  <a:pt x="0" y="0"/>
                </a:lnTo>
                <a:close/>
              </a:path>
            </a:pathLst>
          </a:custGeom>
          <a:blipFill>
            <a:blip r:embed="rId6"/>
            <a:stretch>
              <a:fillRect/>
            </a:stretch>
          </a:blipFill>
        </p:spPr>
        <p:txBody>
          <a:bodyPr/>
          <a:lstStyle/>
          <a:p>
            <a:endParaRPr lang="es-CL"/>
          </a:p>
        </p:txBody>
      </p:sp>
      <p:sp>
        <p:nvSpPr>
          <p:cNvPr id="7" name="Freeform 7"/>
          <p:cNvSpPr/>
          <p:nvPr/>
        </p:nvSpPr>
        <p:spPr>
          <a:xfrm>
            <a:off x="9856341" y="1379163"/>
            <a:ext cx="7402959" cy="2433723"/>
          </a:xfrm>
          <a:custGeom>
            <a:avLst/>
            <a:gdLst/>
            <a:ahLst/>
            <a:cxnLst/>
            <a:rect l="l" t="t" r="r" b="b"/>
            <a:pathLst>
              <a:path w="7402959" h="2433723">
                <a:moveTo>
                  <a:pt x="0" y="0"/>
                </a:moveTo>
                <a:lnTo>
                  <a:pt x="7402959" y="0"/>
                </a:lnTo>
                <a:lnTo>
                  <a:pt x="7402959" y="2433723"/>
                </a:lnTo>
                <a:lnTo>
                  <a:pt x="0" y="2433723"/>
                </a:lnTo>
                <a:lnTo>
                  <a:pt x="0" y="0"/>
                </a:lnTo>
                <a:close/>
              </a:path>
            </a:pathLst>
          </a:custGeom>
          <a:blipFill>
            <a:blip r:embed="rId7"/>
            <a:stretch>
              <a:fillRect/>
            </a:stretch>
          </a:blipFill>
        </p:spPr>
        <p:txBody>
          <a:bodyPr/>
          <a:lstStyle/>
          <a:p>
            <a:endParaRPr lang="es-CL"/>
          </a:p>
        </p:txBody>
      </p:sp>
      <p:sp>
        <p:nvSpPr>
          <p:cNvPr id="8" name="Freeform 8"/>
          <p:cNvSpPr/>
          <p:nvPr/>
        </p:nvSpPr>
        <p:spPr>
          <a:xfrm>
            <a:off x="10993005" y="3756900"/>
            <a:ext cx="2285399" cy="2285399"/>
          </a:xfrm>
          <a:custGeom>
            <a:avLst/>
            <a:gdLst/>
            <a:ahLst/>
            <a:cxnLst/>
            <a:rect l="l" t="t" r="r" b="b"/>
            <a:pathLst>
              <a:path w="2285399" h="2285399">
                <a:moveTo>
                  <a:pt x="0" y="0"/>
                </a:moveTo>
                <a:lnTo>
                  <a:pt x="2285400" y="0"/>
                </a:lnTo>
                <a:lnTo>
                  <a:pt x="2285400" y="2285400"/>
                </a:lnTo>
                <a:lnTo>
                  <a:pt x="0" y="2285400"/>
                </a:lnTo>
                <a:lnTo>
                  <a:pt x="0" y="0"/>
                </a:lnTo>
                <a:close/>
              </a:path>
            </a:pathLst>
          </a:custGeom>
          <a:blipFill>
            <a:blip r:embed="rId8"/>
            <a:stretch>
              <a:fillRect/>
            </a:stretch>
          </a:blipFill>
        </p:spPr>
        <p:txBody>
          <a:bodyPr/>
          <a:lstStyle/>
          <a:p>
            <a:endParaRPr lang="es-CL"/>
          </a:p>
        </p:txBody>
      </p:sp>
      <p:sp>
        <p:nvSpPr>
          <p:cNvPr id="9" name="Freeform 9"/>
          <p:cNvSpPr/>
          <p:nvPr/>
        </p:nvSpPr>
        <p:spPr>
          <a:xfrm>
            <a:off x="13520891" y="4106113"/>
            <a:ext cx="2539159" cy="1586974"/>
          </a:xfrm>
          <a:custGeom>
            <a:avLst/>
            <a:gdLst/>
            <a:ahLst/>
            <a:cxnLst/>
            <a:rect l="l" t="t" r="r" b="b"/>
            <a:pathLst>
              <a:path w="2539159" h="1586974">
                <a:moveTo>
                  <a:pt x="0" y="0"/>
                </a:moveTo>
                <a:lnTo>
                  <a:pt x="2539159" y="0"/>
                </a:lnTo>
                <a:lnTo>
                  <a:pt x="2539159" y="1586974"/>
                </a:lnTo>
                <a:lnTo>
                  <a:pt x="0" y="1586974"/>
                </a:lnTo>
                <a:lnTo>
                  <a:pt x="0" y="0"/>
                </a:lnTo>
                <a:close/>
              </a:path>
            </a:pathLst>
          </a:custGeom>
          <a:blipFill>
            <a:blip r:embed="rId9"/>
            <a:stretch>
              <a:fillRect/>
            </a:stretch>
          </a:blipFill>
        </p:spPr>
        <p:txBody>
          <a:bodyPr/>
          <a:lstStyle/>
          <a:p>
            <a:endParaRPr lang="es-CL"/>
          </a:p>
        </p:txBody>
      </p:sp>
      <p:sp>
        <p:nvSpPr>
          <p:cNvPr id="10" name="Freeform 10"/>
          <p:cNvSpPr/>
          <p:nvPr/>
        </p:nvSpPr>
        <p:spPr>
          <a:xfrm>
            <a:off x="11192334" y="5988362"/>
            <a:ext cx="4867715" cy="2738090"/>
          </a:xfrm>
          <a:custGeom>
            <a:avLst/>
            <a:gdLst/>
            <a:ahLst/>
            <a:cxnLst/>
            <a:rect l="l" t="t" r="r" b="b"/>
            <a:pathLst>
              <a:path w="4867715" h="2738090">
                <a:moveTo>
                  <a:pt x="0" y="0"/>
                </a:moveTo>
                <a:lnTo>
                  <a:pt x="4867716" y="0"/>
                </a:lnTo>
                <a:lnTo>
                  <a:pt x="4867716" y="2738090"/>
                </a:lnTo>
                <a:lnTo>
                  <a:pt x="0" y="2738090"/>
                </a:lnTo>
                <a:lnTo>
                  <a:pt x="0" y="0"/>
                </a:lnTo>
                <a:close/>
              </a:path>
            </a:pathLst>
          </a:custGeom>
          <a:blipFill>
            <a:blip r:embed="rId10"/>
            <a:stretch>
              <a:fillRect/>
            </a:stretch>
          </a:blipFill>
        </p:spPr>
        <p:txBody>
          <a:bodyPr/>
          <a:lstStyle/>
          <a:p>
            <a:endParaRPr lang="es-CL"/>
          </a:p>
        </p:txBody>
      </p:sp>
      <p:sp>
        <p:nvSpPr>
          <p:cNvPr id="11" name="TextBox 11"/>
          <p:cNvSpPr txBox="1"/>
          <p:nvPr/>
        </p:nvSpPr>
        <p:spPr>
          <a:xfrm rot="-11484">
            <a:off x="517844" y="338646"/>
            <a:ext cx="7442027" cy="1652412"/>
          </a:xfrm>
          <a:prstGeom prst="rect">
            <a:avLst/>
          </a:prstGeom>
        </p:spPr>
        <p:txBody>
          <a:bodyPr lIns="0" tIns="0" rIns="0" bIns="0" rtlCol="0" anchor="t">
            <a:spAutoFit/>
          </a:bodyPr>
          <a:lstStyle/>
          <a:p>
            <a:pPr algn="ctr">
              <a:lnSpc>
                <a:spcPts val="5217"/>
              </a:lnSpc>
            </a:pPr>
            <a:r>
              <a:rPr lang="en-US" sz="3726">
                <a:solidFill>
                  <a:srgbClr val="FFFFFF"/>
                </a:solidFill>
                <a:latin typeface="花風テクノ"/>
                <a:ea typeface="花風テクノ"/>
                <a:cs typeface="花風テクノ"/>
                <a:sym typeface="花風テクノ"/>
              </a:rPr>
              <a:t>TECNOLOGÍAS UTILIZADAS</a:t>
            </a:r>
          </a:p>
        </p:txBody>
      </p:sp>
      <p:sp>
        <p:nvSpPr>
          <p:cNvPr id="12" name="TextBox 12"/>
          <p:cNvSpPr txBox="1"/>
          <p:nvPr/>
        </p:nvSpPr>
        <p:spPr>
          <a:xfrm>
            <a:off x="990693" y="2287545"/>
            <a:ext cx="6786378" cy="7442835"/>
          </a:xfrm>
          <a:prstGeom prst="rect">
            <a:avLst/>
          </a:prstGeom>
        </p:spPr>
        <p:txBody>
          <a:bodyPr lIns="0" tIns="0" rIns="0" bIns="0" rtlCol="0" anchor="t">
            <a:spAutoFit/>
          </a:bodyPr>
          <a:lstStyle/>
          <a:p>
            <a:pPr algn="just">
              <a:lnSpc>
                <a:spcPts val="2940"/>
              </a:lnSpc>
            </a:pPr>
            <a:r>
              <a:rPr lang="en-US" sz="2100">
                <a:solidFill>
                  <a:srgbClr val="FEFEFD"/>
                </a:solidFill>
                <a:latin typeface="Quick"/>
                <a:ea typeface="Quick"/>
                <a:cs typeface="Quick"/>
                <a:sym typeface="Quick"/>
              </a:rPr>
              <a:t>El desarrollo del sistema utilizó HTML, CSS y JavaScript para construir una interfaz intuitiva, ordenada y responsiva. Estas tecnologías permitieron diseñar la estructura visual de la plataforma, aplicar estilos modernos y generar interacción dinámica para mejorar la experiencia del usuario.</a:t>
            </a:r>
          </a:p>
          <a:p>
            <a:pPr algn="just">
              <a:lnSpc>
                <a:spcPts val="2940"/>
              </a:lnSpc>
            </a:pPr>
            <a:endParaRPr lang="en-US" sz="2100">
              <a:solidFill>
                <a:srgbClr val="FEFEFD"/>
              </a:solidFill>
              <a:latin typeface="Quick"/>
              <a:ea typeface="Quick"/>
              <a:cs typeface="Quick"/>
              <a:sym typeface="Quick"/>
            </a:endParaRPr>
          </a:p>
          <a:p>
            <a:pPr algn="just">
              <a:lnSpc>
                <a:spcPts val="2940"/>
              </a:lnSpc>
            </a:pPr>
            <a:r>
              <a:rPr lang="en-US" sz="2100">
                <a:solidFill>
                  <a:srgbClr val="FEFEFD"/>
                </a:solidFill>
                <a:latin typeface="Quick"/>
                <a:ea typeface="Quick"/>
                <a:cs typeface="Quick"/>
                <a:sym typeface="Quick"/>
              </a:rPr>
              <a:t>En el Back-end se empleó Python con el framework Django, encargado de la lógica del sistema, la seguridad y la comunicación con la base de datos. Para el almacenamiento de la información se utilizó Postgresql, una base de datos eficiente que permitió gestionar usuarios, productos y citas de manera rápida y estable.</a:t>
            </a:r>
          </a:p>
          <a:p>
            <a:pPr algn="just">
              <a:lnSpc>
                <a:spcPts val="2940"/>
              </a:lnSpc>
            </a:pPr>
            <a:endParaRPr lang="en-US" sz="2100">
              <a:solidFill>
                <a:srgbClr val="FEFEFD"/>
              </a:solidFill>
              <a:latin typeface="Quick"/>
              <a:ea typeface="Quick"/>
              <a:cs typeface="Quick"/>
              <a:sym typeface="Qui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flipH="1">
            <a:off x="3286466" y="-1739890"/>
            <a:ext cx="18288000" cy="12503165"/>
          </a:xfrm>
          <a:custGeom>
            <a:avLst/>
            <a:gdLst/>
            <a:ahLst/>
            <a:cxnLst/>
            <a:rect l="l" t="t" r="r" b="b"/>
            <a:pathLst>
              <a:path w="18288000" h="12503165">
                <a:moveTo>
                  <a:pt x="18288000" y="0"/>
                </a:moveTo>
                <a:lnTo>
                  <a:pt x="0" y="0"/>
                </a:lnTo>
                <a:lnTo>
                  <a:pt x="0" y="12503165"/>
                </a:lnTo>
                <a:lnTo>
                  <a:pt x="18288000" y="12503165"/>
                </a:lnTo>
                <a:lnTo>
                  <a:pt x="18288000" y="0"/>
                </a:lnTo>
                <a:close/>
              </a:path>
            </a:pathLst>
          </a:custGeom>
          <a:blipFill>
            <a:blip r:embed="rId3">
              <a:alphaModFix amt="65000"/>
            </a:blip>
            <a:stretch>
              <a:fillRect t="-23133" b="-23133"/>
            </a:stretch>
          </a:blipFill>
        </p:spPr>
        <p:txBody>
          <a:bodyPr/>
          <a:lstStyle/>
          <a:p>
            <a:endParaRPr lang="es-CL"/>
          </a:p>
        </p:txBody>
      </p:sp>
      <p:sp>
        <p:nvSpPr>
          <p:cNvPr id="4" name="Freeform 4"/>
          <p:cNvSpPr/>
          <p:nvPr/>
        </p:nvSpPr>
        <p:spPr>
          <a:xfrm>
            <a:off x="15482511" y="7938236"/>
            <a:ext cx="2120333" cy="2055545"/>
          </a:xfrm>
          <a:custGeom>
            <a:avLst/>
            <a:gdLst/>
            <a:ahLst/>
            <a:cxnLst/>
            <a:rect l="l" t="t" r="r" b="b"/>
            <a:pathLst>
              <a:path w="2120333" h="2055545">
                <a:moveTo>
                  <a:pt x="0" y="0"/>
                </a:moveTo>
                <a:lnTo>
                  <a:pt x="2120332" y="0"/>
                </a:lnTo>
                <a:lnTo>
                  <a:pt x="2120332" y="2055545"/>
                </a:lnTo>
                <a:lnTo>
                  <a:pt x="0" y="2055545"/>
                </a:lnTo>
                <a:lnTo>
                  <a:pt x="0" y="0"/>
                </a:lnTo>
                <a:close/>
              </a:path>
            </a:pathLst>
          </a:custGeom>
          <a:blipFill>
            <a:blip r:embed="rId4"/>
            <a:stretch>
              <a:fillRect/>
            </a:stretch>
          </a:blipFill>
        </p:spPr>
        <p:txBody>
          <a:bodyPr/>
          <a:lstStyle/>
          <a:p>
            <a:endParaRPr lang="es-CL"/>
          </a:p>
        </p:txBody>
      </p:sp>
      <p:sp>
        <p:nvSpPr>
          <p:cNvPr id="5" name="TextBox 5"/>
          <p:cNvSpPr txBox="1"/>
          <p:nvPr/>
        </p:nvSpPr>
        <p:spPr>
          <a:xfrm rot="-11484">
            <a:off x="1063722" y="4260216"/>
            <a:ext cx="8077979" cy="1419860"/>
          </a:xfrm>
          <a:prstGeom prst="rect">
            <a:avLst/>
          </a:prstGeom>
        </p:spPr>
        <p:txBody>
          <a:bodyPr lIns="0" tIns="0" rIns="0" bIns="0" rtlCol="0" anchor="t">
            <a:spAutoFit/>
          </a:bodyPr>
          <a:lstStyle/>
          <a:p>
            <a:pPr algn="ctr">
              <a:lnSpc>
                <a:spcPts val="4480"/>
              </a:lnSpc>
            </a:pPr>
            <a:r>
              <a:rPr lang="en-US" sz="3200" b="1">
                <a:solidFill>
                  <a:srgbClr val="FFFFFF"/>
                </a:solidFill>
                <a:latin typeface="花風テクノ Bold"/>
                <a:ea typeface="花風テクノ Bold"/>
                <a:cs typeface="花風テクノ Bold"/>
                <a:sym typeface="花風テクノ Bold"/>
              </a:rPr>
              <a:t>DEMOSTRACIÓN DEL RESULTADO DEL PROYECTO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rot="5400000" flipH="1">
            <a:off x="0" y="-2269148"/>
            <a:ext cx="18288000" cy="18893966"/>
          </a:xfrm>
          <a:custGeom>
            <a:avLst/>
            <a:gdLst/>
            <a:ahLst/>
            <a:cxnLst/>
            <a:rect l="l" t="t" r="r" b="b"/>
            <a:pathLst>
              <a:path w="18288000" h="18893966">
                <a:moveTo>
                  <a:pt x="18288000" y="0"/>
                </a:moveTo>
                <a:lnTo>
                  <a:pt x="0" y="0"/>
                </a:lnTo>
                <a:lnTo>
                  <a:pt x="0" y="18893966"/>
                </a:lnTo>
                <a:lnTo>
                  <a:pt x="18288000" y="18893966"/>
                </a:lnTo>
                <a:lnTo>
                  <a:pt x="18288000" y="0"/>
                </a:lnTo>
                <a:close/>
              </a:path>
            </a:pathLst>
          </a:custGeom>
          <a:blipFill>
            <a:blip r:embed="rId3">
              <a:alphaModFix amt="65000"/>
            </a:blip>
            <a:stretch>
              <a:fillRect l="-1656" r="-1656"/>
            </a:stretch>
          </a:blipFill>
        </p:spPr>
        <p:txBody>
          <a:bodyPr/>
          <a:lstStyle/>
          <a:p>
            <a:endParaRPr lang="es-CL"/>
          </a:p>
        </p:txBody>
      </p:sp>
      <p:sp>
        <p:nvSpPr>
          <p:cNvPr id="4" name="TextBox 4"/>
          <p:cNvSpPr txBox="1"/>
          <p:nvPr/>
        </p:nvSpPr>
        <p:spPr>
          <a:xfrm rot="-11484">
            <a:off x="3265612" y="1405844"/>
            <a:ext cx="11239101" cy="842645"/>
          </a:xfrm>
          <a:prstGeom prst="rect">
            <a:avLst/>
          </a:prstGeom>
        </p:spPr>
        <p:txBody>
          <a:bodyPr lIns="0" tIns="0" rIns="0" bIns="0" rtlCol="0" anchor="t">
            <a:spAutoFit/>
          </a:bodyPr>
          <a:lstStyle/>
          <a:p>
            <a:pPr algn="ctr">
              <a:lnSpc>
                <a:spcPts val="4480"/>
              </a:lnSpc>
            </a:pPr>
            <a:r>
              <a:rPr lang="en-US" sz="3200">
                <a:solidFill>
                  <a:srgbClr val="FFFFFF"/>
                </a:solidFill>
                <a:latin typeface="花風テクノ"/>
                <a:ea typeface="花風テクノ"/>
                <a:cs typeface="花風テクノ"/>
                <a:sym typeface="花風テクノ"/>
              </a:rPr>
              <a:t>RESULTADOS OBTENIDOS</a:t>
            </a:r>
          </a:p>
        </p:txBody>
      </p:sp>
      <p:sp>
        <p:nvSpPr>
          <p:cNvPr id="5" name="TextBox 5"/>
          <p:cNvSpPr txBox="1"/>
          <p:nvPr/>
        </p:nvSpPr>
        <p:spPr>
          <a:xfrm>
            <a:off x="3781911" y="2930741"/>
            <a:ext cx="10724179" cy="5486678"/>
          </a:xfrm>
          <a:prstGeom prst="rect">
            <a:avLst/>
          </a:prstGeom>
        </p:spPr>
        <p:txBody>
          <a:bodyPr lIns="0" tIns="0" rIns="0" bIns="0" rtlCol="0" anchor="t">
            <a:spAutoFit/>
          </a:bodyPr>
          <a:lstStyle/>
          <a:p>
            <a:pPr marL="483411" lvl="1" indent="-241705" algn="l">
              <a:lnSpc>
                <a:spcPts val="3134"/>
              </a:lnSpc>
              <a:buFont typeface="Arial"/>
              <a:buChar char="•"/>
            </a:pPr>
            <a:r>
              <a:rPr lang="en-US" sz="2239">
                <a:solidFill>
                  <a:srgbClr val="FEFEFD"/>
                </a:solidFill>
                <a:latin typeface="Quick"/>
                <a:ea typeface="Quick"/>
                <a:cs typeface="Quick"/>
                <a:sym typeface="Quick"/>
              </a:rPr>
              <a:t>Plataforma web completamente funcional y operativa.</a:t>
            </a:r>
          </a:p>
          <a:p>
            <a:pPr marL="483411" lvl="1" indent="-241705" algn="l">
              <a:lnSpc>
                <a:spcPts val="3134"/>
              </a:lnSpc>
              <a:buFont typeface="Arial"/>
              <a:buChar char="•"/>
            </a:pPr>
            <a:r>
              <a:rPr lang="en-US" sz="2239">
                <a:solidFill>
                  <a:srgbClr val="FEFEFD"/>
                </a:solidFill>
                <a:latin typeface="Quick"/>
                <a:ea typeface="Quick"/>
                <a:cs typeface="Quick"/>
                <a:sym typeface="Quick"/>
              </a:rPr>
              <a:t>Implementación de registro, inicio de sesión, productos, carrito y agendamiento de citas.</a:t>
            </a:r>
          </a:p>
          <a:p>
            <a:pPr marL="483411" lvl="1" indent="-241705" algn="l">
              <a:lnSpc>
                <a:spcPts val="3134"/>
              </a:lnSpc>
              <a:buFont typeface="Arial"/>
              <a:buChar char="•"/>
            </a:pPr>
            <a:r>
              <a:rPr lang="en-US" sz="2239">
                <a:solidFill>
                  <a:srgbClr val="FEFEFD"/>
                </a:solidFill>
                <a:latin typeface="Quick"/>
                <a:ea typeface="Quick"/>
                <a:cs typeface="Quick"/>
                <a:sym typeface="Quick"/>
              </a:rPr>
              <a:t>Integración de pagos en línea con Flow.</a:t>
            </a:r>
          </a:p>
          <a:p>
            <a:pPr marL="483411" lvl="1" indent="-241705" algn="l">
              <a:lnSpc>
                <a:spcPts val="3134"/>
              </a:lnSpc>
              <a:buFont typeface="Arial"/>
              <a:buChar char="•"/>
            </a:pPr>
            <a:r>
              <a:rPr lang="en-US" sz="2239">
                <a:solidFill>
                  <a:srgbClr val="FEFEFD"/>
                </a:solidFill>
                <a:latin typeface="Quick"/>
                <a:ea typeface="Quick"/>
                <a:cs typeface="Quick"/>
                <a:sym typeface="Quick"/>
              </a:rPr>
              <a:t>Panel administrador para gestión de productos y reservas.</a:t>
            </a:r>
          </a:p>
          <a:p>
            <a:pPr marL="483411" lvl="1" indent="-241705" algn="l">
              <a:lnSpc>
                <a:spcPts val="3134"/>
              </a:lnSpc>
              <a:buFont typeface="Arial"/>
              <a:buChar char="•"/>
            </a:pPr>
            <a:r>
              <a:rPr lang="en-US" sz="2239">
                <a:solidFill>
                  <a:srgbClr val="FEFEFD"/>
                </a:solidFill>
                <a:latin typeface="Quick"/>
                <a:ea typeface="Quick"/>
                <a:cs typeface="Quick"/>
                <a:sym typeface="Quick"/>
              </a:rPr>
              <a:t>Base de datos robusta en PostgreSQL.</a:t>
            </a:r>
          </a:p>
          <a:p>
            <a:pPr marL="483411" lvl="1" indent="-241705" algn="l">
              <a:lnSpc>
                <a:spcPts val="3134"/>
              </a:lnSpc>
              <a:buFont typeface="Arial"/>
              <a:buChar char="•"/>
            </a:pPr>
            <a:r>
              <a:rPr lang="en-US" sz="2239">
                <a:solidFill>
                  <a:srgbClr val="FEFEFD"/>
                </a:solidFill>
                <a:latin typeface="Quick"/>
                <a:ea typeface="Quick"/>
                <a:cs typeface="Quick"/>
                <a:sym typeface="Quick"/>
              </a:rPr>
              <a:t>Pruebas realizadas con éxito en todos los módulos.</a:t>
            </a:r>
          </a:p>
          <a:p>
            <a:pPr marL="483411" lvl="1" indent="-241705" algn="l">
              <a:lnSpc>
                <a:spcPts val="3134"/>
              </a:lnSpc>
              <a:buFont typeface="Arial"/>
              <a:buChar char="•"/>
            </a:pPr>
            <a:r>
              <a:rPr lang="en-US" sz="2239">
                <a:solidFill>
                  <a:srgbClr val="FEFEFD"/>
                </a:solidFill>
                <a:latin typeface="Quick"/>
                <a:ea typeface="Quick"/>
                <a:cs typeface="Quick"/>
                <a:sym typeface="Quick"/>
              </a:rPr>
              <a:t>Cumplimiento del 100% de las funcionalidades planificadas.</a:t>
            </a:r>
          </a:p>
          <a:p>
            <a:pPr marL="483411" lvl="1" indent="-241705" algn="l">
              <a:lnSpc>
                <a:spcPts val="3134"/>
              </a:lnSpc>
              <a:buFont typeface="Arial"/>
              <a:buChar char="•"/>
            </a:pPr>
            <a:r>
              <a:rPr lang="en-US" sz="2239">
                <a:solidFill>
                  <a:srgbClr val="FEFEFD"/>
                </a:solidFill>
                <a:latin typeface="Quick"/>
                <a:ea typeface="Quick"/>
                <a:cs typeface="Quick"/>
                <a:sym typeface="Quick"/>
              </a:rPr>
              <a:t>Cliente satisfecho con el diseño, rendimiento y usabilidad del sistema.</a:t>
            </a:r>
          </a:p>
          <a:p>
            <a:pPr marL="483411" lvl="1" indent="-241705" algn="l">
              <a:lnSpc>
                <a:spcPts val="3134"/>
              </a:lnSpc>
              <a:buFont typeface="Arial"/>
              <a:buChar char="•"/>
            </a:pPr>
            <a:r>
              <a:rPr lang="en-US" sz="2239">
                <a:solidFill>
                  <a:srgbClr val="FEFEFD"/>
                </a:solidFill>
                <a:latin typeface="Quick"/>
                <a:ea typeface="Quick"/>
                <a:cs typeface="Quick"/>
                <a:sym typeface="Quick"/>
              </a:rPr>
              <a:t>Documentación técnica y manual de usuario entregados.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rot="5400000" flipH="1">
            <a:off x="0" y="-2269148"/>
            <a:ext cx="18288000" cy="18893966"/>
          </a:xfrm>
          <a:custGeom>
            <a:avLst/>
            <a:gdLst/>
            <a:ahLst/>
            <a:cxnLst/>
            <a:rect l="l" t="t" r="r" b="b"/>
            <a:pathLst>
              <a:path w="18288000" h="18893966">
                <a:moveTo>
                  <a:pt x="18288000" y="0"/>
                </a:moveTo>
                <a:lnTo>
                  <a:pt x="0" y="0"/>
                </a:lnTo>
                <a:lnTo>
                  <a:pt x="0" y="18893966"/>
                </a:lnTo>
                <a:lnTo>
                  <a:pt x="18288000" y="18893966"/>
                </a:lnTo>
                <a:lnTo>
                  <a:pt x="18288000" y="0"/>
                </a:lnTo>
                <a:close/>
              </a:path>
            </a:pathLst>
          </a:custGeom>
          <a:blipFill>
            <a:blip r:embed="rId3">
              <a:alphaModFix amt="65000"/>
            </a:blip>
            <a:stretch>
              <a:fillRect l="-1656" r="-1656"/>
            </a:stretch>
          </a:blipFill>
        </p:spPr>
        <p:txBody>
          <a:bodyPr/>
          <a:lstStyle/>
          <a:p>
            <a:endParaRPr lang="es-CL"/>
          </a:p>
        </p:txBody>
      </p:sp>
      <p:sp>
        <p:nvSpPr>
          <p:cNvPr id="4" name="TextBox 4"/>
          <p:cNvSpPr txBox="1"/>
          <p:nvPr/>
        </p:nvSpPr>
        <p:spPr>
          <a:xfrm rot="-11484">
            <a:off x="4256056" y="1498328"/>
            <a:ext cx="9774678" cy="1404620"/>
          </a:xfrm>
          <a:prstGeom prst="rect">
            <a:avLst/>
          </a:prstGeom>
        </p:spPr>
        <p:txBody>
          <a:bodyPr lIns="0" tIns="0" rIns="0" bIns="0" rtlCol="0" anchor="t">
            <a:spAutoFit/>
          </a:bodyPr>
          <a:lstStyle/>
          <a:p>
            <a:pPr algn="ctr">
              <a:lnSpc>
                <a:spcPts val="4480"/>
              </a:lnSpc>
            </a:pPr>
            <a:r>
              <a:rPr lang="en-US" sz="3200">
                <a:solidFill>
                  <a:srgbClr val="FFFFFF"/>
                </a:solidFill>
                <a:latin typeface="花風テクノ"/>
                <a:ea typeface="花風テクノ"/>
                <a:cs typeface="花風テクノ"/>
                <a:sym typeface="花風テクノ"/>
              </a:rPr>
              <a:t>OBSTÁCULOS PRESENTADOS DURANTE EL DESARROLLO</a:t>
            </a:r>
          </a:p>
        </p:txBody>
      </p:sp>
      <p:sp>
        <p:nvSpPr>
          <p:cNvPr id="5" name="TextBox 5"/>
          <p:cNvSpPr txBox="1"/>
          <p:nvPr/>
        </p:nvSpPr>
        <p:spPr>
          <a:xfrm>
            <a:off x="5355832" y="3548107"/>
            <a:ext cx="8992362" cy="4099560"/>
          </a:xfrm>
          <a:prstGeom prst="rect">
            <a:avLst/>
          </a:prstGeom>
        </p:spPr>
        <p:txBody>
          <a:bodyPr lIns="0" tIns="0" rIns="0" bIns="0" rtlCol="0" anchor="t">
            <a:spAutoFit/>
          </a:bodyPr>
          <a:lstStyle/>
          <a:p>
            <a:pPr algn="l">
              <a:lnSpc>
                <a:spcPts val="2940"/>
              </a:lnSpc>
            </a:pPr>
            <a:endParaRPr/>
          </a:p>
          <a:p>
            <a:pPr algn="l">
              <a:lnSpc>
                <a:spcPts val="2940"/>
              </a:lnSpc>
            </a:pPr>
            <a:r>
              <a:rPr lang="en-US" sz="2100" b="1">
                <a:solidFill>
                  <a:srgbClr val="FEFEFD"/>
                </a:solidFill>
                <a:latin typeface="Quick Bold"/>
                <a:ea typeface="Quick Bold"/>
                <a:cs typeface="Quick Bold"/>
                <a:sym typeface="Quick Bold"/>
              </a:rPr>
              <a:t>• Limitaciones de tiempo</a:t>
            </a:r>
          </a:p>
          <a:p>
            <a:pPr algn="l">
              <a:lnSpc>
                <a:spcPts val="2940"/>
              </a:lnSpc>
            </a:pPr>
            <a:endParaRPr lang="en-US" sz="2100" b="1">
              <a:solidFill>
                <a:srgbClr val="FEFEFD"/>
              </a:solidFill>
              <a:latin typeface="Quick Bold"/>
              <a:ea typeface="Quick Bold"/>
              <a:cs typeface="Quick Bold"/>
              <a:sym typeface="Quick Bold"/>
            </a:endParaRPr>
          </a:p>
          <a:p>
            <a:pPr algn="l">
              <a:lnSpc>
                <a:spcPts val="2940"/>
              </a:lnSpc>
            </a:pPr>
            <a:r>
              <a:rPr lang="en-US" sz="2100" b="1">
                <a:solidFill>
                  <a:srgbClr val="FEFEFD"/>
                </a:solidFill>
                <a:latin typeface="Quick Bold"/>
                <a:ea typeface="Quick Bold"/>
                <a:cs typeface="Quick Bold"/>
                <a:sym typeface="Quick Bold"/>
              </a:rPr>
              <a:t>• Integración con APIs externas</a:t>
            </a:r>
          </a:p>
          <a:p>
            <a:pPr algn="l">
              <a:lnSpc>
                <a:spcPts val="2940"/>
              </a:lnSpc>
            </a:pPr>
            <a:endParaRPr lang="en-US" sz="2100" b="1">
              <a:solidFill>
                <a:srgbClr val="FEFEFD"/>
              </a:solidFill>
              <a:latin typeface="Quick Bold"/>
              <a:ea typeface="Quick Bold"/>
              <a:cs typeface="Quick Bold"/>
              <a:sym typeface="Quick Bold"/>
            </a:endParaRPr>
          </a:p>
          <a:p>
            <a:pPr algn="l">
              <a:lnSpc>
                <a:spcPts val="2940"/>
              </a:lnSpc>
            </a:pPr>
            <a:r>
              <a:rPr lang="en-US" sz="2100" b="1">
                <a:solidFill>
                  <a:srgbClr val="FEFEFD"/>
                </a:solidFill>
                <a:latin typeface="Quick Bold"/>
                <a:ea typeface="Quick Bold"/>
                <a:cs typeface="Quick Bold"/>
                <a:sym typeface="Quick Bold"/>
              </a:rPr>
              <a:t>• Complejidad del modelo de datos</a:t>
            </a:r>
          </a:p>
          <a:p>
            <a:pPr algn="l">
              <a:lnSpc>
                <a:spcPts val="2940"/>
              </a:lnSpc>
            </a:pPr>
            <a:endParaRPr lang="en-US" sz="2100" b="1">
              <a:solidFill>
                <a:srgbClr val="FEFEFD"/>
              </a:solidFill>
              <a:latin typeface="Quick Bold"/>
              <a:ea typeface="Quick Bold"/>
              <a:cs typeface="Quick Bold"/>
              <a:sym typeface="Quick Bold"/>
            </a:endParaRPr>
          </a:p>
          <a:p>
            <a:pPr algn="l">
              <a:lnSpc>
                <a:spcPts val="2940"/>
              </a:lnSpc>
            </a:pPr>
            <a:r>
              <a:rPr lang="en-US" sz="2100" b="1">
                <a:solidFill>
                  <a:srgbClr val="FEFEFD"/>
                </a:solidFill>
                <a:latin typeface="Quick Bold"/>
                <a:ea typeface="Quick Bold"/>
                <a:cs typeface="Quick Bold"/>
                <a:sym typeface="Quick Bold"/>
              </a:rPr>
              <a:t>• Gestión de roles y permisos</a:t>
            </a:r>
          </a:p>
          <a:p>
            <a:pPr algn="l">
              <a:lnSpc>
                <a:spcPts val="2940"/>
              </a:lnSpc>
            </a:pPr>
            <a:endParaRPr lang="en-US" sz="2100" b="1">
              <a:solidFill>
                <a:srgbClr val="FEFEFD"/>
              </a:solidFill>
              <a:latin typeface="Quick Bold"/>
              <a:ea typeface="Quick Bold"/>
              <a:cs typeface="Quick Bold"/>
              <a:sym typeface="Quick Bold"/>
            </a:endParaRPr>
          </a:p>
          <a:p>
            <a:pPr algn="l">
              <a:lnSpc>
                <a:spcPts val="2940"/>
              </a:lnSpc>
            </a:pPr>
            <a:r>
              <a:rPr lang="en-US" sz="2100" b="1">
                <a:solidFill>
                  <a:srgbClr val="FEFEFD"/>
                </a:solidFill>
                <a:latin typeface="Quick Bold"/>
                <a:ea typeface="Quick Bold"/>
                <a:cs typeface="Quick Bold"/>
                <a:sym typeface="Quick Bold"/>
              </a:rPr>
              <a:t>• Pruebas y corrección de errores</a:t>
            </a:r>
          </a:p>
          <a:p>
            <a:pPr algn="l">
              <a:lnSpc>
                <a:spcPts val="2940"/>
              </a:lnSpc>
            </a:pPr>
            <a:endParaRPr lang="en-US" sz="2100" b="1">
              <a:solidFill>
                <a:srgbClr val="FEFEFD"/>
              </a:solidFill>
              <a:latin typeface="Quick Bold"/>
              <a:ea typeface="Quick Bold"/>
              <a:cs typeface="Quick Bold"/>
              <a:sym typeface="Quick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TextBox 3"/>
          <p:cNvSpPr txBox="1"/>
          <p:nvPr/>
        </p:nvSpPr>
        <p:spPr>
          <a:xfrm rot="-11484">
            <a:off x="3965768" y="681559"/>
            <a:ext cx="8866383" cy="842645"/>
          </a:xfrm>
          <a:prstGeom prst="rect">
            <a:avLst/>
          </a:prstGeom>
        </p:spPr>
        <p:txBody>
          <a:bodyPr lIns="0" tIns="0" rIns="0" bIns="0" rtlCol="0" anchor="t">
            <a:spAutoFit/>
          </a:bodyPr>
          <a:lstStyle/>
          <a:p>
            <a:pPr algn="ctr">
              <a:lnSpc>
                <a:spcPts val="4480"/>
              </a:lnSpc>
            </a:pPr>
            <a:r>
              <a:rPr lang="en-US" sz="3200">
                <a:solidFill>
                  <a:srgbClr val="FFFFFF"/>
                </a:solidFill>
                <a:latin typeface="花風テクノ"/>
                <a:ea typeface="花風テクノ"/>
                <a:cs typeface="花風テクノ"/>
                <a:sym typeface="花風テクノ"/>
              </a:rPr>
              <a:t>CONCLUSIÓN</a:t>
            </a:r>
          </a:p>
        </p:txBody>
      </p:sp>
      <p:sp>
        <p:nvSpPr>
          <p:cNvPr id="4" name="Freeform 4"/>
          <p:cNvSpPr/>
          <p:nvPr/>
        </p:nvSpPr>
        <p:spPr>
          <a:xfrm>
            <a:off x="15527531" y="7674835"/>
            <a:ext cx="2120333" cy="2055545"/>
          </a:xfrm>
          <a:custGeom>
            <a:avLst/>
            <a:gdLst/>
            <a:ahLst/>
            <a:cxnLst/>
            <a:rect l="l" t="t" r="r" b="b"/>
            <a:pathLst>
              <a:path w="2120333" h="2055545">
                <a:moveTo>
                  <a:pt x="0" y="0"/>
                </a:moveTo>
                <a:lnTo>
                  <a:pt x="2120332" y="0"/>
                </a:lnTo>
                <a:lnTo>
                  <a:pt x="2120332" y="2055545"/>
                </a:lnTo>
                <a:lnTo>
                  <a:pt x="0" y="2055545"/>
                </a:lnTo>
                <a:lnTo>
                  <a:pt x="0" y="0"/>
                </a:lnTo>
                <a:close/>
              </a:path>
            </a:pathLst>
          </a:custGeom>
          <a:blipFill>
            <a:blip r:embed="rId3"/>
            <a:stretch>
              <a:fillRect/>
            </a:stretch>
          </a:blipFill>
        </p:spPr>
        <p:txBody>
          <a:bodyPr/>
          <a:lstStyle/>
          <a:p>
            <a:endParaRPr lang="es-CL"/>
          </a:p>
        </p:txBody>
      </p:sp>
      <p:sp>
        <p:nvSpPr>
          <p:cNvPr id="5" name="TextBox 5"/>
          <p:cNvSpPr txBox="1"/>
          <p:nvPr/>
        </p:nvSpPr>
        <p:spPr>
          <a:xfrm>
            <a:off x="4243059" y="2204273"/>
            <a:ext cx="8313011" cy="6498334"/>
          </a:xfrm>
          <a:prstGeom prst="rect">
            <a:avLst/>
          </a:prstGeom>
        </p:spPr>
        <p:txBody>
          <a:bodyPr lIns="0" tIns="0" rIns="0" bIns="0" rtlCol="0" anchor="t">
            <a:spAutoFit/>
          </a:bodyPr>
          <a:lstStyle/>
          <a:p>
            <a:pPr algn="just">
              <a:lnSpc>
                <a:spcPts val="2327"/>
              </a:lnSpc>
            </a:pPr>
            <a:r>
              <a:rPr lang="en-US" sz="1662">
                <a:solidFill>
                  <a:srgbClr val="FEFEFD"/>
                </a:solidFill>
                <a:latin typeface="Quick"/>
                <a:ea typeface="Quick"/>
                <a:cs typeface="Quick"/>
                <a:sym typeface="Quick"/>
              </a:rPr>
              <a:t>El desarrollo del proyecto Euro Elite marcó un antes y un después en nuestra formación profesional. No solo consolidamos nuestras competencias técnicas en desarrollo web, bases de datos, arquitectura de software y metodologías ágiles, sino que también experimentamos lo que significa trabajar en un entorno real, con clientes, plazos, requerimientos cambiantes y desafíos propios del mundo laboral.</a:t>
            </a:r>
          </a:p>
          <a:p>
            <a:pPr algn="just">
              <a:lnSpc>
                <a:spcPts val="2327"/>
              </a:lnSpc>
            </a:pPr>
            <a:endParaRPr lang="en-US" sz="1662">
              <a:solidFill>
                <a:srgbClr val="FEFEFD"/>
              </a:solidFill>
              <a:latin typeface="Quick"/>
              <a:ea typeface="Quick"/>
              <a:cs typeface="Quick"/>
              <a:sym typeface="Quick"/>
            </a:endParaRPr>
          </a:p>
          <a:p>
            <a:pPr algn="just">
              <a:lnSpc>
                <a:spcPts val="2327"/>
              </a:lnSpc>
            </a:pPr>
            <a:r>
              <a:rPr lang="en-US" sz="1662">
                <a:solidFill>
                  <a:srgbClr val="FEFEFD"/>
                </a:solidFill>
                <a:latin typeface="Quick"/>
                <a:ea typeface="Quick"/>
                <a:cs typeface="Quick"/>
                <a:sym typeface="Quick"/>
              </a:rPr>
              <a:t>Este proyecto demostró cómo una solución tecnológica bien diseñada puede transformar procesos, mejorar la experiencia del usuario y aportar valor directo a una empresa. Más allá del código, esta experiencia fortaleció nuestra capacidad de adaptación, comunicación, organización y trabajo en equipo.</a:t>
            </a:r>
          </a:p>
          <a:p>
            <a:pPr algn="just">
              <a:lnSpc>
                <a:spcPts val="2327"/>
              </a:lnSpc>
            </a:pPr>
            <a:endParaRPr lang="en-US" sz="1662">
              <a:solidFill>
                <a:srgbClr val="FEFEFD"/>
              </a:solidFill>
              <a:latin typeface="Quick"/>
              <a:ea typeface="Quick"/>
              <a:cs typeface="Quick"/>
              <a:sym typeface="Quick"/>
            </a:endParaRPr>
          </a:p>
          <a:p>
            <a:pPr algn="just">
              <a:lnSpc>
                <a:spcPts val="2327"/>
              </a:lnSpc>
            </a:pPr>
            <a:r>
              <a:rPr lang="en-US" sz="1662">
                <a:solidFill>
                  <a:srgbClr val="FEFEFD"/>
                </a:solidFill>
                <a:latin typeface="Quick"/>
                <a:ea typeface="Quick"/>
                <a:cs typeface="Quick"/>
                <a:sym typeface="Quick"/>
              </a:rPr>
              <a:t>En definitiva, este proyecto no solo representó una entrega académica, sino una experiencia profesional completa que confirma nuestro camino en el desarrollo web y refuerza nuestra convicción de seguir creciendo en esta área para nuestro futuro laboral.</a:t>
            </a:r>
          </a:p>
          <a:p>
            <a:pPr algn="just">
              <a:lnSpc>
                <a:spcPts val="2327"/>
              </a:lnSpc>
            </a:pPr>
            <a:endParaRPr lang="en-US" sz="1662">
              <a:solidFill>
                <a:srgbClr val="FEFEFD"/>
              </a:solidFill>
              <a:latin typeface="Quick"/>
              <a:ea typeface="Quick"/>
              <a:cs typeface="Quick"/>
              <a:sym typeface="Qui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grpSp>
        <p:nvGrpSpPr>
          <p:cNvPr id="3" name="Group 3"/>
          <p:cNvGrpSpPr>
            <a:grpSpLocks noChangeAspect="1"/>
          </p:cNvGrpSpPr>
          <p:nvPr/>
        </p:nvGrpSpPr>
        <p:grpSpPr>
          <a:xfrm>
            <a:off x="11169071" y="1260030"/>
            <a:ext cx="1802468" cy="1802468"/>
            <a:chOff x="0" y="0"/>
            <a:chExt cx="8909050" cy="8909050"/>
          </a:xfrm>
        </p:grpSpPr>
        <p:sp>
          <p:nvSpPr>
            <p:cNvPr id="4" name="Freeform 4"/>
            <p:cNvSpPr/>
            <p:nvPr/>
          </p:nvSpPr>
          <p:spPr>
            <a:xfrm>
              <a:off x="9525" y="9525"/>
              <a:ext cx="8890000" cy="8890000"/>
            </a:xfrm>
            <a:custGeom>
              <a:avLst/>
              <a:gdLst/>
              <a:ahLst/>
              <a:cxnLst/>
              <a:rect l="l" t="t" r="r" b="b"/>
              <a:pathLst>
                <a:path w="8890000" h="8890000">
                  <a:moveTo>
                    <a:pt x="0" y="0"/>
                  </a:moveTo>
                  <a:lnTo>
                    <a:pt x="8890000" y="0"/>
                  </a:lnTo>
                  <a:lnTo>
                    <a:pt x="8890000" y="8890000"/>
                  </a:lnTo>
                  <a:lnTo>
                    <a:pt x="0" y="8890000"/>
                  </a:lnTo>
                  <a:close/>
                </a:path>
              </a:pathLst>
            </a:custGeom>
            <a:solidFill>
              <a:srgbClr val="05F4F9"/>
            </a:solidFill>
          </p:spPr>
          <p:txBody>
            <a:bodyPr/>
            <a:lstStyle/>
            <a:p>
              <a:endParaRPr lang="es-CL"/>
            </a:p>
          </p:txBody>
        </p:sp>
        <p:sp>
          <p:nvSpPr>
            <p:cNvPr id="5" name="Freeform 5"/>
            <p:cNvSpPr/>
            <p:nvPr/>
          </p:nvSpPr>
          <p:spPr>
            <a:xfrm>
              <a:off x="207645" y="527431"/>
              <a:ext cx="8493887" cy="7854315"/>
            </a:xfrm>
            <a:custGeom>
              <a:avLst/>
              <a:gdLst/>
              <a:ahLst/>
              <a:cxnLst/>
              <a:rect l="l" t="t" r="r" b="b"/>
              <a:pathLst>
                <a:path w="8493887" h="7854315">
                  <a:moveTo>
                    <a:pt x="0" y="0"/>
                  </a:moveTo>
                  <a:lnTo>
                    <a:pt x="8493887" y="0"/>
                  </a:lnTo>
                  <a:lnTo>
                    <a:pt x="8493887" y="7854315"/>
                  </a:lnTo>
                  <a:lnTo>
                    <a:pt x="0" y="7854315"/>
                  </a:lnTo>
                  <a:close/>
                </a:path>
              </a:pathLst>
            </a:custGeom>
            <a:blipFill>
              <a:blip r:embed="rId3"/>
              <a:stretch>
                <a:fillRect t="-7880" b="-81541"/>
              </a:stretch>
            </a:blipFill>
          </p:spPr>
          <p:txBody>
            <a:bodyPr/>
            <a:lstStyle/>
            <a:p>
              <a:endParaRPr lang="es-CL"/>
            </a:p>
          </p:txBody>
        </p:sp>
        <p:sp>
          <p:nvSpPr>
            <p:cNvPr id="6" name="Freeform 6"/>
            <p:cNvSpPr/>
            <p:nvPr/>
          </p:nvSpPr>
          <p:spPr>
            <a:xfrm>
              <a:off x="0" y="0"/>
              <a:ext cx="8909050" cy="8909050"/>
            </a:xfrm>
            <a:custGeom>
              <a:avLst/>
              <a:gdLst/>
              <a:ahLst/>
              <a:cxnLst/>
              <a:rect l="l" t="t" r="r" b="b"/>
              <a:pathLst>
                <a:path w="8909050" h="8909050">
                  <a:moveTo>
                    <a:pt x="8909050" y="8909050"/>
                  </a:moveTo>
                  <a:lnTo>
                    <a:pt x="0" y="8909050"/>
                  </a:lnTo>
                  <a:lnTo>
                    <a:pt x="0" y="0"/>
                  </a:lnTo>
                  <a:lnTo>
                    <a:pt x="8909050" y="0"/>
                  </a:lnTo>
                  <a:lnTo>
                    <a:pt x="8909050" y="8909050"/>
                  </a:lnTo>
                  <a:close/>
                  <a:moveTo>
                    <a:pt x="19050" y="8890000"/>
                  </a:moveTo>
                  <a:lnTo>
                    <a:pt x="8890000" y="8890000"/>
                  </a:lnTo>
                  <a:lnTo>
                    <a:pt x="8890000" y="19050"/>
                  </a:lnTo>
                  <a:lnTo>
                    <a:pt x="19050" y="19050"/>
                  </a:lnTo>
                  <a:lnTo>
                    <a:pt x="19050" y="8890000"/>
                  </a:lnTo>
                  <a:close/>
                  <a:moveTo>
                    <a:pt x="8710930" y="8391144"/>
                  </a:moveTo>
                  <a:lnTo>
                    <a:pt x="198120" y="8391144"/>
                  </a:lnTo>
                  <a:lnTo>
                    <a:pt x="198120" y="517906"/>
                  </a:lnTo>
                  <a:lnTo>
                    <a:pt x="8710930" y="517906"/>
                  </a:lnTo>
                  <a:lnTo>
                    <a:pt x="8710930" y="8391144"/>
                  </a:lnTo>
                  <a:close/>
                  <a:moveTo>
                    <a:pt x="217170" y="8372094"/>
                  </a:moveTo>
                  <a:lnTo>
                    <a:pt x="8691880" y="8372094"/>
                  </a:lnTo>
                  <a:lnTo>
                    <a:pt x="8691880" y="536956"/>
                  </a:lnTo>
                  <a:lnTo>
                    <a:pt x="217170" y="536956"/>
                  </a:lnTo>
                  <a:lnTo>
                    <a:pt x="217170" y="8372094"/>
                  </a:lnTo>
                  <a:close/>
                </a:path>
              </a:pathLst>
            </a:custGeom>
            <a:solidFill>
              <a:srgbClr val="6A90AC"/>
            </a:solidFill>
          </p:spPr>
          <p:txBody>
            <a:bodyPr/>
            <a:lstStyle/>
            <a:p>
              <a:endParaRPr lang="es-CL"/>
            </a:p>
          </p:txBody>
        </p:sp>
      </p:grpSp>
      <p:grpSp>
        <p:nvGrpSpPr>
          <p:cNvPr id="7" name="Group 7"/>
          <p:cNvGrpSpPr>
            <a:grpSpLocks noChangeAspect="1"/>
          </p:cNvGrpSpPr>
          <p:nvPr/>
        </p:nvGrpSpPr>
        <p:grpSpPr>
          <a:xfrm>
            <a:off x="11169071" y="3247773"/>
            <a:ext cx="1802468" cy="1802468"/>
            <a:chOff x="0" y="0"/>
            <a:chExt cx="8909050" cy="8909050"/>
          </a:xfrm>
        </p:grpSpPr>
        <p:sp>
          <p:nvSpPr>
            <p:cNvPr id="8" name="Freeform 8"/>
            <p:cNvSpPr/>
            <p:nvPr/>
          </p:nvSpPr>
          <p:spPr>
            <a:xfrm>
              <a:off x="9525" y="9525"/>
              <a:ext cx="8890000" cy="8890000"/>
            </a:xfrm>
            <a:custGeom>
              <a:avLst/>
              <a:gdLst/>
              <a:ahLst/>
              <a:cxnLst/>
              <a:rect l="l" t="t" r="r" b="b"/>
              <a:pathLst>
                <a:path w="8890000" h="8890000">
                  <a:moveTo>
                    <a:pt x="0" y="0"/>
                  </a:moveTo>
                  <a:lnTo>
                    <a:pt x="8890000" y="0"/>
                  </a:lnTo>
                  <a:lnTo>
                    <a:pt x="8890000" y="8890000"/>
                  </a:lnTo>
                  <a:lnTo>
                    <a:pt x="0" y="8890000"/>
                  </a:lnTo>
                  <a:close/>
                </a:path>
              </a:pathLst>
            </a:custGeom>
            <a:solidFill>
              <a:srgbClr val="05F4F9"/>
            </a:solidFill>
          </p:spPr>
          <p:txBody>
            <a:bodyPr/>
            <a:lstStyle/>
            <a:p>
              <a:endParaRPr lang="es-CL"/>
            </a:p>
          </p:txBody>
        </p:sp>
        <p:sp>
          <p:nvSpPr>
            <p:cNvPr id="9" name="Freeform 9"/>
            <p:cNvSpPr/>
            <p:nvPr/>
          </p:nvSpPr>
          <p:spPr>
            <a:xfrm>
              <a:off x="207645" y="527431"/>
              <a:ext cx="8493887" cy="7854315"/>
            </a:xfrm>
            <a:custGeom>
              <a:avLst/>
              <a:gdLst/>
              <a:ahLst/>
              <a:cxnLst/>
              <a:rect l="l" t="t" r="r" b="b"/>
              <a:pathLst>
                <a:path w="8493887" h="7854315">
                  <a:moveTo>
                    <a:pt x="0" y="0"/>
                  </a:moveTo>
                  <a:lnTo>
                    <a:pt x="8493887" y="0"/>
                  </a:lnTo>
                  <a:lnTo>
                    <a:pt x="8493887" y="7854315"/>
                  </a:lnTo>
                  <a:lnTo>
                    <a:pt x="0" y="7854315"/>
                  </a:lnTo>
                  <a:close/>
                </a:path>
              </a:pathLst>
            </a:custGeom>
            <a:blipFill>
              <a:blip r:embed="rId4"/>
              <a:stretch>
                <a:fillRect t="-16323" b="-72985"/>
              </a:stretch>
            </a:blipFill>
          </p:spPr>
          <p:txBody>
            <a:bodyPr/>
            <a:lstStyle/>
            <a:p>
              <a:endParaRPr lang="es-CL"/>
            </a:p>
          </p:txBody>
        </p:sp>
        <p:sp>
          <p:nvSpPr>
            <p:cNvPr id="10" name="Freeform 10"/>
            <p:cNvSpPr/>
            <p:nvPr/>
          </p:nvSpPr>
          <p:spPr>
            <a:xfrm>
              <a:off x="0" y="0"/>
              <a:ext cx="8909050" cy="8909050"/>
            </a:xfrm>
            <a:custGeom>
              <a:avLst/>
              <a:gdLst/>
              <a:ahLst/>
              <a:cxnLst/>
              <a:rect l="l" t="t" r="r" b="b"/>
              <a:pathLst>
                <a:path w="8909050" h="8909050">
                  <a:moveTo>
                    <a:pt x="8909050" y="8909050"/>
                  </a:moveTo>
                  <a:lnTo>
                    <a:pt x="0" y="8909050"/>
                  </a:lnTo>
                  <a:lnTo>
                    <a:pt x="0" y="0"/>
                  </a:lnTo>
                  <a:lnTo>
                    <a:pt x="8909050" y="0"/>
                  </a:lnTo>
                  <a:lnTo>
                    <a:pt x="8909050" y="8909050"/>
                  </a:lnTo>
                  <a:close/>
                  <a:moveTo>
                    <a:pt x="19050" y="8890000"/>
                  </a:moveTo>
                  <a:lnTo>
                    <a:pt x="8890000" y="8890000"/>
                  </a:lnTo>
                  <a:lnTo>
                    <a:pt x="8890000" y="19050"/>
                  </a:lnTo>
                  <a:lnTo>
                    <a:pt x="19050" y="19050"/>
                  </a:lnTo>
                  <a:lnTo>
                    <a:pt x="19050" y="8890000"/>
                  </a:lnTo>
                  <a:close/>
                  <a:moveTo>
                    <a:pt x="8710930" y="8391144"/>
                  </a:moveTo>
                  <a:lnTo>
                    <a:pt x="198120" y="8391144"/>
                  </a:lnTo>
                  <a:lnTo>
                    <a:pt x="198120" y="517906"/>
                  </a:lnTo>
                  <a:lnTo>
                    <a:pt x="8710930" y="517906"/>
                  </a:lnTo>
                  <a:lnTo>
                    <a:pt x="8710930" y="8391144"/>
                  </a:lnTo>
                  <a:close/>
                  <a:moveTo>
                    <a:pt x="217170" y="8372094"/>
                  </a:moveTo>
                  <a:lnTo>
                    <a:pt x="8691880" y="8372094"/>
                  </a:lnTo>
                  <a:lnTo>
                    <a:pt x="8691880" y="536956"/>
                  </a:lnTo>
                  <a:lnTo>
                    <a:pt x="217170" y="536956"/>
                  </a:lnTo>
                  <a:lnTo>
                    <a:pt x="217170" y="8372094"/>
                  </a:lnTo>
                  <a:close/>
                </a:path>
              </a:pathLst>
            </a:custGeom>
            <a:solidFill>
              <a:srgbClr val="6A90AC"/>
            </a:solidFill>
          </p:spPr>
          <p:txBody>
            <a:bodyPr/>
            <a:lstStyle/>
            <a:p>
              <a:endParaRPr lang="es-CL"/>
            </a:p>
          </p:txBody>
        </p:sp>
      </p:grpSp>
      <p:grpSp>
        <p:nvGrpSpPr>
          <p:cNvPr id="11" name="Group 11"/>
          <p:cNvGrpSpPr>
            <a:grpSpLocks noChangeAspect="1"/>
          </p:cNvGrpSpPr>
          <p:nvPr/>
        </p:nvGrpSpPr>
        <p:grpSpPr>
          <a:xfrm>
            <a:off x="11169071" y="5237334"/>
            <a:ext cx="1802468" cy="1802468"/>
            <a:chOff x="0" y="0"/>
            <a:chExt cx="8909050" cy="8909050"/>
          </a:xfrm>
        </p:grpSpPr>
        <p:sp>
          <p:nvSpPr>
            <p:cNvPr id="12" name="Freeform 12"/>
            <p:cNvSpPr/>
            <p:nvPr/>
          </p:nvSpPr>
          <p:spPr>
            <a:xfrm>
              <a:off x="9525" y="9525"/>
              <a:ext cx="8890000" cy="8890000"/>
            </a:xfrm>
            <a:custGeom>
              <a:avLst/>
              <a:gdLst/>
              <a:ahLst/>
              <a:cxnLst/>
              <a:rect l="l" t="t" r="r" b="b"/>
              <a:pathLst>
                <a:path w="8890000" h="8890000">
                  <a:moveTo>
                    <a:pt x="0" y="0"/>
                  </a:moveTo>
                  <a:lnTo>
                    <a:pt x="8890000" y="0"/>
                  </a:lnTo>
                  <a:lnTo>
                    <a:pt x="8890000" y="8890000"/>
                  </a:lnTo>
                  <a:lnTo>
                    <a:pt x="0" y="8890000"/>
                  </a:lnTo>
                  <a:close/>
                </a:path>
              </a:pathLst>
            </a:custGeom>
            <a:solidFill>
              <a:srgbClr val="05F4F9"/>
            </a:solidFill>
          </p:spPr>
          <p:txBody>
            <a:bodyPr/>
            <a:lstStyle/>
            <a:p>
              <a:endParaRPr lang="es-CL"/>
            </a:p>
          </p:txBody>
        </p:sp>
        <p:sp>
          <p:nvSpPr>
            <p:cNvPr id="13" name="Freeform 13"/>
            <p:cNvSpPr/>
            <p:nvPr/>
          </p:nvSpPr>
          <p:spPr>
            <a:xfrm>
              <a:off x="207645" y="527431"/>
              <a:ext cx="8493887" cy="7854315"/>
            </a:xfrm>
            <a:custGeom>
              <a:avLst/>
              <a:gdLst/>
              <a:ahLst/>
              <a:cxnLst/>
              <a:rect l="l" t="t" r="r" b="b"/>
              <a:pathLst>
                <a:path w="8493887" h="7854315">
                  <a:moveTo>
                    <a:pt x="0" y="0"/>
                  </a:moveTo>
                  <a:lnTo>
                    <a:pt x="8493887" y="0"/>
                  </a:lnTo>
                  <a:lnTo>
                    <a:pt x="8493887" y="7854315"/>
                  </a:lnTo>
                  <a:lnTo>
                    <a:pt x="0" y="7854315"/>
                  </a:lnTo>
                  <a:close/>
                </a:path>
              </a:pathLst>
            </a:custGeom>
            <a:blipFill>
              <a:blip r:embed="rId5"/>
              <a:stretch>
                <a:fillRect t="-24162" b="-24162"/>
              </a:stretch>
            </a:blipFill>
          </p:spPr>
          <p:txBody>
            <a:bodyPr/>
            <a:lstStyle/>
            <a:p>
              <a:endParaRPr lang="es-CL"/>
            </a:p>
          </p:txBody>
        </p:sp>
        <p:sp>
          <p:nvSpPr>
            <p:cNvPr id="14" name="Freeform 14"/>
            <p:cNvSpPr/>
            <p:nvPr/>
          </p:nvSpPr>
          <p:spPr>
            <a:xfrm>
              <a:off x="0" y="0"/>
              <a:ext cx="8909050" cy="8909050"/>
            </a:xfrm>
            <a:custGeom>
              <a:avLst/>
              <a:gdLst/>
              <a:ahLst/>
              <a:cxnLst/>
              <a:rect l="l" t="t" r="r" b="b"/>
              <a:pathLst>
                <a:path w="8909050" h="8909050">
                  <a:moveTo>
                    <a:pt x="8909050" y="8909050"/>
                  </a:moveTo>
                  <a:lnTo>
                    <a:pt x="0" y="8909050"/>
                  </a:lnTo>
                  <a:lnTo>
                    <a:pt x="0" y="0"/>
                  </a:lnTo>
                  <a:lnTo>
                    <a:pt x="8909050" y="0"/>
                  </a:lnTo>
                  <a:lnTo>
                    <a:pt x="8909050" y="8909050"/>
                  </a:lnTo>
                  <a:close/>
                  <a:moveTo>
                    <a:pt x="19050" y="8890000"/>
                  </a:moveTo>
                  <a:lnTo>
                    <a:pt x="8890000" y="8890000"/>
                  </a:lnTo>
                  <a:lnTo>
                    <a:pt x="8890000" y="19050"/>
                  </a:lnTo>
                  <a:lnTo>
                    <a:pt x="19050" y="19050"/>
                  </a:lnTo>
                  <a:lnTo>
                    <a:pt x="19050" y="8890000"/>
                  </a:lnTo>
                  <a:close/>
                  <a:moveTo>
                    <a:pt x="8710930" y="8391144"/>
                  </a:moveTo>
                  <a:lnTo>
                    <a:pt x="198120" y="8391144"/>
                  </a:lnTo>
                  <a:lnTo>
                    <a:pt x="198120" y="517906"/>
                  </a:lnTo>
                  <a:lnTo>
                    <a:pt x="8710930" y="517906"/>
                  </a:lnTo>
                  <a:lnTo>
                    <a:pt x="8710930" y="8391144"/>
                  </a:lnTo>
                  <a:close/>
                  <a:moveTo>
                    <a:pt x="217170" y="8372094"/>
                  </a:moveTo>
                  <a:lnTo>
                    <a:pt x="8691880" y="8372094"/>
                  </a:lnTo>
                  <a:lnTo>
                    <a:pt x="8691880" y="536956"/>
                  </a:lnTo>
                  <a:lnTo>
                    <a:pt x="217170" y="536956"/>
                  </a:lnTo>
                  <a:lnTo>
                    <a:pt x="217170" y="8372094"/>
                  </a:lnTo>
                  <a:close/>
                </a:path>
              </a:pathLst>
            </a:custGeom>
            <a:solidFill>
              <a:srgbClr val="6A90AC"/>
            </a:solidFill>
          </p:spPr>
          <p:txBody>
            <a:bodyPr/>
            <a:lstStyle/>
            <a:p>
              <a:endParaRPr lang="es-CL"/>
            </a:p>
          </p:txBody>
        </p:sp>
      </p:grpSp>
      <p:grpSp>
        <p:nvGrpSpPr>
          <p:cNvPr id="15" name="Group 15"/>
          <p:cNvGrpSpPr>
            <a:grpSpLocks noChangeAspect="1"/>
          </p:cNvGrpSpPr>
          <p:nvPr/>
        </p:nvGrpSpPr>
        <p:grpSpPr>
          <a:xfrm>
            <a:off x="11169071" y="7214659"/>
            <a:ext cx="1802468" cy="1802468"/>
            <a:chOff x="0" y="0"/>
            <a:chExt cx="8909050" cy="8909050"/>
          </a:xfrm>
        </p:grpSpPr>
        <p:sp>
          <p:nvSpPr>
            <p:cNvPr id="16" name="Freeform 16"/>
            <p:cNvSpPr/>
            <p:nvPr/>
          </p:nvSpPr>
          <p:spPr>
            <a:xfrm>
              <a:off x="9525" y="9525"/>
              <a:ext cx="8890000" cy="8890000"/>
            </a:xfrm>
            <a:custGeom>
              <a:avLst/>
              <a:gdLst/>
              <a:ahLst/>
              <a:cxnLst/>
              <a:rect l="l" t="t" r="r" b="b"/>
              <a:pathLst>
                <a:path w="8890000" h="8890000">
                  <a:moveTo>
                    <a:pt x="0" y="0"/>
                  </a:moveTo>
                  <a:lnTo>
                    <a:pt x="8890000" y="0"/>
                  </a:lnTo>
                  <a:lnTo>
                    <a:pt x="8890000" y="8890000"/>
                  </a:lnTo>
                  <a:lnTo>
                    <a:pt x="0" y="8890000"/>
                  </a:lnTo>
                  <a:close/>
                </a:path>
              </a:pathLst>
            </a:custGeom>
            <a:solidFill>
              <a:srgbClr val="05F4F9"/>
            </a:solidFill>
          </p:spPr>
          <p:txBody>
            <a:bodyPr/>
            <a:lstStyle/>
            <a:p>
              <a:endParaRPr lang="es-CL"/>
            </a:p>
          </p:txBody>
        </p:sp>
        <p:sp>
          <p:nvSpPr>
            <p:cNvPr id="17" name="Freeform 17"/>
            <p:cNvSpPr/>
            <p:nvPr/>
          </p:nvSpPr>
          <p:spPr>
            <a:xfrm>
              <a:off x="207645" y="527431"/>
              <a:ext cx="8493887" cy="7854315"/>
            </a:xfrm>
            <a:custGeom>
              <a:avLst/>
              <a:gdLst/>
              <a:ahLst/>
              <a:cxnLst/>
              <a:rect l="l" t="t" r="r" b="b"/>
              <a:pathLst>
                <a:path w="8493887" h="7854315">
                  <a:moveTo>
                    <a:pt x="0" y="0"/>
                  </a:moveTo>
                  <a:lnTo>
                    <a:pt x="8493887" y="0"/>
                  </a:lnTo>
                  <a:lnTo>
                    <a:pt x="8493887" y="7854315"/>
                  </a:lnTo>
                  <a:lnTo>
                    <a:pt x="0" y="7854315"/>
                  </a:lnTo>
                  <a:close/>
                </a:path>
              </a:pathLst>
            </a:custGeom>
            <a:blipFill>
              <a:blip r:embed="rId6"/>
              <a:stretch>
                <a:fillRect t="-19831" b="-69590"/>
              </a:stretch>
            </a:blipFill>
          </p:spPr>
          <p:txBody>
            <a:bodyPr/>
            <a:lstStyle/>
            <a:p>
              <a:endParaRPr lang="es-CL"/>
            </a:p>
          </p:txBody>
        </p:sp>
        <p:sp>
          <p:nvSpPr>
            <p:cNvPr id="18" name="Freeform 18"/>
            <p:cNvSpPr/>
            <p:nvPr/>
          </p:nvSpPr>
          <p:spPr>
            <a:xfrm>
              <a:off x="0" y="0"/>
              <a:ext cx="8909050" cy="8909050"/>
            </a:xfrm>
            <a:custGeom>
              <a:avLst/>
              <a:gdLst/>
              <a:ahLst/>
              <a:cxnLst/>
              <a:rect l="l" t="t" r="r" b="b"/>
              <a:pathLst>
                <a:path w="8909050" h="8909050">
                  <a:moveTo>
                    <a:pt x="8909050" y="8909050"/>
                  </a:moveTo>
                  <a:lnTo>
                    <a:pt x="0" y="8909050"/>
                  </a:lnTo>
                  <a:lnTo>
                    <a:pt x="0" y="0"/>
                  </a:lnTo>
                  <a:lnTo>
                    <a:pt x="8909050" y="0"/>
                  </a:lnTo>
                  <a:lnTo>
                    <a:pt x="8909050" y="8909050"/>
                  </a:lnTo>
                  <a:close/>
                  <a:moveTo>
                    <a:pt x="19050" y="8890000"/>
                  </a:moveTo>
                  <a:lnTo>
                    <a:pt x="8890000" y="8890000"/>
                  </a:lnTo>
                  <a:lnTo>
                    <a:pt x="8890000" y="19050"/>
                  </a:lnTo>
                  <a:lnTo>
                    <a:pt x="19050" y="19050"/>
                  </a:lnTo>
                  <a:lnTo>
                    <a:pt x="19050" y="8890000"/>
                  </a:lnTo>
                  <a:close/>
                  <a:moveTo>
                    <a:pt x="8710930" y="8391144"/>
                  </a:moveTo>
                  <a:lnTo>
                    <a:pt x="198120" y="8391144"/>
                  </a:lnTo>
                  <a:lnTo>
                    <a:pt x="198120" y="517906"/>
                  </a:lnTo>
                  <a:lnTo>
                    <a:pt x="8710930" y="517906"/>
                  </a:lnTo>
                  <a:lnTo>
                    <a:pt x="8710930" y="8391144"/>
                  </a:lnTo>
                  <a:close/>
                  <a:moveTo>
                    <a:pt x="217170" y="8372094"/>
                  </a:moveTo>
                  <a:lnTo>
                    <a:pt x="8691880" y="8372094"/>
                  </a:lnTo>
                  <a:lnTo>
                    <a:pt x="8691880" y="536956"/>
                  </a:lnTo>
                  <a:lnTo>
                    <a:pt x="217170" y="536956"/>
                  </a:lnTo>
                  <a:lnTo>
                    <a:pt x="217170" y="8372094"/>
                  </a:lnTo>
                  <a:close/>
                </a:path>
              </a:pathLst>
            </a:custGeom>
            <a:solidFill>
              <a:srgbClr val="6A90AC"/>
            </a:solidFill>
          </p:spPr>
          <p:txBody>
            <a:bodyPr/>
            <a:lstStyle/>
            <a:p>
              <a:endParaRPr lang="es-CL"/>
            </a:p>
          </p:txBody>
        </p:sp>
      </p:grpSp>
      <p:sp>
        <p:nvSpPr>
          <p:cNvPr id="19" name="Freeform 19"/>
          <p:cNvSpPr/>
          <p:nvPr/>
        </p:nvSpPr>
        <p:spPr>
          <a:xfrm>
            <a:off x="13101285" y="1260030"/>
            <a:ext cx="3578100" cy="1802468"/>
          </a:xfrm>
          <a:custGeom>
            <a:avLst/>
            <a:gdLst/>
            <a:ahLst/>
            <a:cxnLst/>
            <a:rect l="l" t="t" r="r" b="b"/>
            <a:pathLst>
              <a:path w="3578100" h="1802468">
                <a:moveTo>
                  <a:pt x="0" y="0"/>
                </a:moveTo>
                <a:lnTo>
                  <a:pt x="3578100" y="0"/>
                </a:lnTo>
                <a:lnTo>
                  <a:pt x="3578100" y="1802468"/>
                </a:lnTo>
                <a:lnTo>
                  <a:pt x="0" y="18024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sp>
        <p:nvSpPr>
          <p:cNvPr id="20" name="Freeform 20"/>
          <p:cNvSpPr/>
          <p:nvPr/>
        </p:nvSpPr>
        <p:spPr>
          <a:xfrm>
            <a:off x="13101285" y="3247773"/>
            <a:ext cx="3578100" cy="1802468"/>
          </a:xfrm>
          <a:custGeom>
            <a:avLst/>
            <a:gdLst/>
            <a:ahLst/>
            <a:cxnLst/>
            <a:rect l="l" t="t" r="r" b="b"/>
            <a:pathLst>
              <a:path w="3578100" h="1802468">
                <a:moveTo>
                  <a:pt x="0" y="0"/>
                </a:moveTo>
                <a:lnTo>
                  <a:pt x="3578100" y="0"/>
                </a:lnTo>
                <a:lnTo>
                  <a:pt x="3578100" y="1802468"/>
                </a:lnTo>
                <a:lnTo>
                  <a:pt x="0" y="18024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sp>
        <p:nvSpPr>
          <p:cNvPr id="21" name="Freeform 21"/>
          <p:cNvSpPr/>
          <p:nvPr/>
        </p:nvSpPr>
        <p:spPr>
          <a:xfrm>
            <a:off x="13101285" y="5231216"/>
            <a:ext cx="3578100" cy="1802468"/>
          </a:xfrm>
          <a:custGeom>
            <a:avLst/>
            <a:gdLst/>
            <a:ahLst/>
            <a:cxnLst/>
            <a:rect l="l" t="t" r="r" b="b"/>
            <a:pathLst>
              <a:path w="3578100" h="1802468">
                <a:moveTo>
                  <a:pt x="0" y="0"/>
                </a:moveTo>
                <a:lnTo>
                  <a:pt x="3578100" y="0"/>
                </a:lnTo>
                <a:lnTo>
                  <a:pt x="3578100" y="1802468"/>
                </a:lnTo>
                <a:lnTo>
                  <a:pt x="0" y="18024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sp>
        <p:nvSpPr>
          <p:cNvPr id="22" name="Freeform 22"/>
          <p:cNvSpPr/>
          <p:nvPr/>
        </p:nvSpPr>
        <p:spPr>
          <a:xfrm>
            <a:off x="13101285" y="7214659"/>
            <a:ext cx="3578100" cy="1802468"/>
          </a:xfrm>
          <a:custGeom>
            <a:avLst/>
            <a:gdLst/>
            <a:ahLst/>
            <a:cxnLst/>
            <a:rect l="l" t="t" r="r" b="b"/>
            <a:pathLst>
              <a:path w="3578100" h="1802468">
                <a:moveTo>
                  <a:pt x="0" y="0"/>
                </a:moveTo>
                <a:lnTo>
                  <a:pt x="3578100" y="0"/>
                </a:lnTo>
                <a:lnTo>
                  <a:pt x="3578100" y="1802467"/>
                </a:lnTo>
                <a:lnTo>
                  <a:pt x="0" y="18024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sp>
        <p:nvSpPr>
          <p:cNvPr id="23" name="TextBox 23"/>
          <p:cNvSpPr txBox="1"/>
          <p:nvPr/>
        </p:nvSpPr>
        <p:spPr>
          <a:xfrm rot="-11484">
            <a:off x="1481881" y="4149012"/>
            <a:ext cx="5170568" cy="1579404"/>
          </a:xfrm>
          <a:prstGeom prst="rect">
            <a:avLst/>
          </a:prstGeom>
        </p:spPr>
        <p:txBody>
          <a:bodyPr lIns="0" tIns="0" rIns="0" bIns="0" rtlCol="0" anchor="t">
            <a:spAutoFit/>
          </a:bodyPr>
          <a:lstStyle/>
          <a:p>
            <a:pPr algn="ctr">
              <a:lnSpc>
                <a:spcPts val="5017"/>
              </a:lnSpc>
            </a:pPr>
            <a:r>
              <a:rPr lang="en-US" sz="3583">
                <a:solidFill>
                  <a:srgbClr val="FFFFFF"/>
                </a:solidFill>
                <a:latin typeface="花風テクノ"/>
                <a:ea typeface="花風テクノ"/>
                <a:cs typeface="花風テクノ"/>
                <a:sym typeface="花風テクノ"/>
              </a:rPr>
              <a:t>INTEGRANTES DEL PROYECTO</a:t>
            </a:r>
          </a:p>
        </p:txBody>
      </p:sp>
      <p:sp>
        <p:nvSpPr>
          <p:cNvPr id="24" name="TextBox 24"/>
          <p:cNvSpPr txBox="1"/>
          <p:nvPr/>
        </p:nvSpPr>
        <p:spPr>
          <a:xfrm>
            <a:off x="13249046" y="1333450"/>
            <a:ext cx="2805090" cy="380798"/>
          </a:xfrm>
          <a:prstGeom prst="rect">
            <a:avLst/>
          </a:prstGeom>
        </p:spPr>
        <p:txBody>
          <a:bodyPr lIns="0" tIns="0" rIns="0" bIns="0" rtlCol="0" anchor="t">
            <a:spAutoFit/>
          </a:bodyPr>
          <a:lstStyle/>
          <a:p>
            <a:pPr algn="l">
              <a:lnSpc>
                <a:spcPts val="2926"/>
              </a:lnSpc>
            </a:pPr>
            <a:r>
              <a:rPr lang="en-US" sz="1828">
                <a:solidFill>
                  <a:srgbClr val="FFFFFF"/>
                </a:solidFill>
                <a:latin typeface="Quick"/>
                <a:ea typeface="Quick"/>
                <a:cs typeface="Quick"/>
                <a:sym typeface="Quick"/>
              </a:rPr>
              <a:t>SEBASTIAN MEDINA</a:t>
            </a:r>
          </a:p>
        </p:txBody>
      </p:sp>
      <p:sp>
        <p:nvSpPr>
          <p:cNvPr id="25" name="TextBox 25"/>
          <p:cNvSpPr txBox="1"/>
          <p:nvPr/>
        </p:nvSpPr>
        <p:spPr>
          <a:xfrm>
            <a:off x="13249046" y="3310996"/>
            <a:ext cx="2625010" cy="380798"/>
          </a:xfrm>
          <a:prstGeom prst="rect">
            <a:avLst/>
          </a:prstGeom>
        </p:spPr>
        <p:txBody>
          <a:bodyPr lIns="0" tIns="0" rIns="0" bIns="0" rtlCol="0" anchor="t">
            <a:spAutoFit/>
          </a:bodyPr>
          <a:lstStyle/>
          <a:p>
            <a:pPr algn="l">
              <a:lnSpc>
                <a:spcPts val="2926"/>
              </a:lnSpc>
            </a:pPr>
            <a:r>
              <a:rPr lang="en-US" sz="1828">
                <a:solidFill>
                  <a:srgbClr val="FFFFFF"/>
                </a:solidFill>
                <a:latin typeface="Quick"/>
                <a:ea typeface="Quick"/>
                <a:cs typeface="Quick"/>
                <a:sym typeface="Quick"/>
              </a:rPr>
              <a:t>LUIS TRONCOSO</a:t>
            </a:r>
          </a:p>
        </p:txBody>
      </p:sp>
      <p:sp>
        <p:nvSpPr>
          <p:cNvPr id="26" name="TextBox 26"/>
          <p:cNvSpPr txBox="1"/>
          <p:nvPr/>
        </p:nvSpPr>
        <p:spPr>
          <a:xfrm>
            <a:off x="13249046" y="5300557"/>
            <a:ext cx="2625010" cy="380798"/>
          </a:xfrm>
          <a:prstGeom prst="rect">
            <a:avLst/>
          </a:prstGeom>
        </p:spPr>
        <p:txBody>
          <a:bodyPr lIns="0" tIns="0" rIns="0" bIns="0" rtlCol="0" anchor="t">
            <a:spAutoFit/>
          </a:bodyPr>
          <a:lstStyle/>
          <a:p>
            <a:pPr algn="l">
              <a:lnSpc>
                <a:spcPts val="2926"/>
              </a:lnSpc>
            </a:pPr>
            <a:r>
              <a:rPr lang="en-US" sz="1828">
                <a:solidFill>
                  <a:srgbClr val="FFFFFF"/>
                </a:solidFill>
                <a:latin typeface="Quick"/>
                <a:ea typeface="Quick"/>
                <a:cs typeface="Quick"/>
                <a:sym typeface="Quick"/>
              </a:rPr>
              <a:t>JEHISON ARANCIBIA </a:t>
            </a:r>
          </a:p>
        </p:txBody>
      </p:sp>
      <p:sp>
        <p:nvSpPr>
          <p:cNvPr id="27" name="TextBox 27"/>
          <p:cNvSpPr txBox="1"/>
          <p:nvPr/>
        </p:nvSpPr>
        <p:spPr>
          <a:xfrm>
            <a:off x="13249046" y="7291080"/>
            <a:ext cx="3052701" cy="380798"/>
          </a:xfrm>
          <a:prstGeom prst="rect">
            <a:avLst/>
          </a:prstGeom>
        </p:spPr>
        <p:txBody>
          <a:bodyPr lIns="0" tIns="0" rIns="0" bIns="0" rtlCol="0" anchor="t">
            <a:spAutoFit/>
          </a:bodyPr>
          <a:lstStyle/>
          <a:p>
            <a:pPr algn="l">
              <a:lnSpc>
                <a:spcPts val="2926"/>
              </a:lnSpc>
            </a:pPr>
            <a:r>
              <a:rPr lang="en-US" sz="1828">
                <a:solidFill>
                  <a:srgbClr val="FFFFFF"/>
                </a:solidFill>
                <a:latin typeface="Quick"/>
                <a:ea typeface="Quick"/>
                <a:cs typeface="Quick"/>
                <a:sym typeface="Quick"/>
              </a:rPr>
              <a:t>HECTOR DOMINGO </a:t>
            </a:r>
          </a:p>
        </p:txBody>
      </p:sp>
      <p:sp>
        <p:nvSpPr>
          <p:cNvPr id="28" name="TextBox 28"/>
          <p:cNvSpPr txBox="1"/>
          <p:nvPr/>
        </p:nvSpPr>
        <p:spPr>
          <a:xfrm>
            <a:off x="13249046" y="2505025"/>
            <a:ext cx="2805090" cy="380798"/>
          </a:xfrm>
          <a:prstGeom prst="rect">
            <a:avLst/>
          </a:prstGeom>
        </p:spPr>
        <p:txBody>
          <a:bodyPr lIns="0" tIns="0" rIns="0" bIns="0" rtlCol="0" anchor="t">
            <a:spAutoFit/>
          </a:bodyPr>
          <a:lstStyle/>
          <a:p>
            <a:pPr algn="l">
              <a:lnSpc>
                <a:spcPts val="2926"/>
              </a:lnSpc>
            </a:pPr>
            <a:r>
              <a:rPr lang="en-US" sz="1828">
                <a:solidFill>
                  <a:srgbClr val="FFFFFF"/>
                </a:solidFill>
                <a:latin typeface="Quick"/>
                <a:ea typeface="Quick"/>
                <a:cs typeface="Quick"/>
                <a:sym typeface="Quick"/>
              </a:rPr>
              <a:t>PRODUCT OWNER</a:t>
            </a:r>
          </a:p>
        </p:txBody>
      </p:sp>
      <p:sp>
        <p:nvSpPr>
          <p:cNvPr id="29" name="TextBox 29"/>
          <p:cNvSpPr txBox="1"/>
          <p:nvPr/>
        </p:nvSpPr>
        <p:spPr>
          <a:xfrm>
            <a:off x="13249046" y="4482368"/>
            <a:ext cx="2805090" cy="380798"/>
          </a:xfrm>
          <a:prstGeom prst="rect">
            <a:avLst/>
          </a:prstGeom>
        </p:spPr>
        <p:txBody>
          <a:bodyPr lIns="0" tIns="0" rIns="0" bIns="0" rtlCol="0" anchor="t">
            <a:spAutoFit/>
          </a:bodyPr>
          <a:lstStyle/>
          <a:p>
            <a:pPr algn="l">
              <a:lnSpc>
                <a:spcPts val="2926"/>
              </a:lnSpc>
            </a:pPr>
            <a:r>
              <a:rPr lang="en-US" sz="1828">
                <a:solidFill>
                  <a:srgbClr val="FFFFFF"/>
                </a:solidFill>
                <a:latin typeface="Quick"/>
                <a:ea typeface="Quick"/>
                <a:cs typeface="Quick"/>
                <a:sym typeface="Quick"/>
              </a:rPr>
              <a:t>SCRUM MASTER</a:t>
            </a:r>
          </a:p>
        </p:txBody>
      </p:sp>
      <p:sp>
        <p:nvSpPr>
          <p:cNvPr id="30" name="TextBox 30"/>
          <p:cNvSpPr txBox="1"/>
          <p:nvPr/>
        </p:nvSpPr>
        <p:spPr>
          <a:xfrm>
            <a:off x="13249046" y="6613257"/>
            <a:ext cx="4493343" cy="289357"/>
          </a:xfrm>
          <a:prstGeom prst="rect">
            <a:avLst/>
          </a:prstGeom>
        </p:spPr>
        <p:txBody>
          <a:bodyPr lIns="0" tIns="0" rIns="0" bIns="0" rtlCol="0" anchor="t">
            <a:spAutoFit/>
          </a:bodyPr>
          <a:lstStyle/>
          <a:p>
            <a:pPr algn="l">
              <a:lnSpc>
                <a:spcPts val="2286"/>
              </a:lnSpc>
            </a:pPr>
            <a:r>
              <a:rPr lang="en-US" sz="1429">
                <a:solidFill>
                  <a:srgbClr val="FFFFFF"/>
                </a:solidFill>
                <a:latin typeface="Quick"/>
                <a:ea typeface="Quick"/>
                <a:cs typeface="Quick"/>
                <a:sym typeface="Quick"/>
              </a:rPr>
              <a:t>DESARROLLADOR BACKEND</a:t>
            </a:r>
          </a:p>
        </p:txBody>
      </p:sp>
      <p:sp>
        <p:nvSpPr>
          <p:cNvPr id="31" name="TextBox 31"/>
          <p:cNvSpPr txBox="1"/>
          <p:nvPr/>
        </p:nvSpPr>
        <p:spPr>
          <a:xfrm>
            <a:off x="13249046" y="8605327"/>
            <a:ext cx="4493343" cy="289357"/>
          </a:xfrm>
          <a:prstGeom prst="rect">
            <a:avLst/>
          </a:prstGeom>
        </p:spPr>
        <p:txBody>
          <a:bodyPr lIns="0" tIns="0" rIns="0" bIns="0" rtlCol="0" anchor="t">
            <a:spAutoFit/>
          </a:bodyPr>
          <a:lstStyle/>
          <a:p>
            <a:pPr algn="l">
              <a:lnSpc>
                <a:spcPts val="2286"/>
              </a:lnSpc>
            </a:pPr>
            <a:r>
              <a:rPr lang="en-US" sz="1429">
                <a:solidFill>
                  <a:srgbClr val="FFFFFF"/>
                </a:solidFill>
                <a:latin typeface="Quick"/>
                <a:ea typeface="Quick"/>
                <a:cs typeface="Quick"/>
                <a:sym typeface="Quick"/>
              </a:rPr>
              <a:t>DESARROLLADOR FRONTEND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0" y="-2010010"/>
            <a:ext cx="18288000" cy="12503165"/>
          </a:xfrm>
          <a:custGeom>
            <a:avLst/>
            <a:gdLst/>
            <a:ahLst/>
            <a:cxnLst/>
            <a:rect l="l" t="t" r="r" b="b"/>
            <a:pathLst>
              <a:path w="18288000" h="12503165">
                <a:moveTo>
                  <a:pt x="0" y="0"/>
                </a:moveTo>
                <a:lnTo>
                  <a:pt x="18288000" y="0"/>
                </a:lnTo>
                <a:lnTo>
                  <a:pt x="18288000" y="12503165"/>
                </a:lnTo>
                <a:lnTo>
                  <a:pt x="0" y="12503165"/>
                </a:lnTo>
                <a:lnTo>
                  <a:pt x="0" y="0"/>
                </a:lnTo>
                <a:close/>
              </a:path>
            </a:pathLst>
          </a:custGeom>
          <a:blipFill>
            <a:blip r:embed="rId3">
              <a:alphaModFix amt="65000"/>
            </a:blip>
            <a:stretch>
              <a:fillRect t="-23133" b="-23133"/>
            </a:stretch>
          </a:blipFill>
        </p:spPr>
        <p:txBody>
          <a:bodyPr/>
          <a:lstStyle/>
          <a:p>
            <a:endParaRPr lang="es-CL"/>
          </a:p>
        </p:txBody>
      </p:sp>
      <p:sp>
        <p:nvSpPr>
          <p:cNvPr id="4" name="Freeform 4"/>
          <p:cNvSpPr/>
          <p:nvPr/>
        </p:nvSpPr>
        <p:spPr>
          <a:xfrm>
            <a:off x="13768595" y="-3664395"/>
            <a:ext cx="8219313" cy="8229600"/>
          </a:xfrm>
          <a:custGeom>
            <a:avLst/>
            <a:gdLst/>
            <a:ahLst/>
            <a:cxnLst/>
            <a:rect l="l" t="t" r="r" b="b"/>
            <a:pathLst>
              <a:path w="8219313" h="8229600">
                <a:moveTo>
                  <a:pt x="0" y="0"/>
                </a:moveTo>
                <a:lnTo>
                  <a:pt x="8219313" y="0"/>
                </a:lnTo>
                <a:lnTo>
                  <a:pt x="8219313" y="8229600"/>
                </a:lnTo>
                <a:lnTo>
                  <a:pt x="0" y="8229600"/>
                </a:lnTo>
                <a:lnTo>
                  <a:pt x="0" y="0"/>
                </a:lnTo>
                <a:close/>
              </a:path>
            </a:pathLst>
          </a:custGeom>
          <a:blipFill>
            <a:blip r:embed="rId4"/>
            <a:stretch>
              <a:fillRect/>
            </a:stretch>
          </a:blipFill>
        </p:spPr>
        <p:txBody>
          <a:bodyPr/>
          <a:lstStyle/>
          <a:p>
            <a:endParaRPr lang="es-CL"/>
          </a:p>
        </p:txBody>
      </p:sp>
      <p:sp>
        <p:nvSpPr>
          <p:cNvPr id="5" name="Freeform 5"/>
          <p:cNvSpPr/>
          <p:nvPr/>
        </p:nvSpPr>
        <p:spPr>
          <a:xfrm>
            <a:off x="12717205" y="8461236"/>
            <a:ext cx="4542095" cy="959518"/>
          </a:xfrm>
          <a:custGeom>
            <a:avLst/>
            <a:gdLst/>
            <a:ahLst/>
            <a:cxnLst/>
            <a:rect l="l" t="t" r="r" b="b"/>
            <a:pathLst>
              <a:path w="4542095" h="959518">
                <a:moveTo>
                  <a:pt x="0" y="0"/>
                </a:moveTo>
                <a:lnTo>
                  <a:pt x="4542095" y="0"/>
                </a:lnTo>
                <a:lnTo>
                  <a:pt x="4542095" y="959518"/>
                </a:lnTo>
                <a:lnTo>
                  <a:pt x="0" y="9595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6" name="TextBox 6"/>
          <p:cNvSpPr txBox="1"/>
          <p:nvPr/>
        </p:nvSpPr>
        <p:spPr>
          <a:xfrm rot="-11484">
            <a:off x="699977" y="341235"/>
            <a:ext cx="4168611" cy="1404620"/>
          </a:xfrm>
          <a:prstGeom prst="rect">
            <a:avLst/>
          </a:prstGeom>
        </p:spPr>
        <p:txBody>
          <a:bodyPr lIns="0" tIns="0" rIns="0" bIns="0" rtlCol="0" anchor="t">
            <a:spAutoFit/>
          </a:bodyPr>
          <a:lstStyle/>
          <a:p>
            <a:pPr algn="l">
              <a:lnSpc>
                <a:spcPts val="4480"/>
              </a:lnSpc>
            </a:pPr>
            <a:r>
              <a:rPr lang="en-US" sz="3200">
                <a:solidFill>
                  <a:srgbClr val="FFFFFF"/>
                </a:solidFill>
                <a:latin typeface="花風テクノ"/>
                <a:ea typeface="花風テクノ"/>
                <a:cs typeface="花風テクノ"/>
                <a:sym typeface="花風テクノ"/>
              </a:rPr>
              <a:t>DESCRIPCIÓN DEL PROYECTO</a:t>
            </a:r>
          </a:p>
        </p:txBody>
      </p:sp>
      <p:sp>
        <p:nvSpPr>
          <p:cNvPr id="7" name="Freeform 7"/>
          <p:cNvSpPr/>
          <p:nvPr/>
        </p:nvSpPr>
        <p:spPr>
          <a:xfrm>
            <a:off x="698852" y="8461236"/>
            <a:ext cx="1427589" cy="1383969"/>
          </a:xfrm>
          <a:custGeom>
            <a:avLst/>
            <a:gdLst/>
            <a:ahLst/>
            <a:cxnLst/>
            <a:rect l="l" t="t" r="r" b="b"/>
            <a:pathLst>
              <a:path w="1427589" h="1383969">
                <a:moveTo>
                  <a:pt x="0" y="0"/>
                </a:moveTo>
                <a:lnTo>
                  <a:pt x="1427589" y="0"/>
                </a:lnTo>
                <a:lnTo>
                  <a:pt x="1427589" y="1383969"/>
                </a:lnTo>
                <a:lnTo>
                  <a:pt x="0" y="1383969"/>
                </a:lnTo>
                <a:lnTo>
                  <a:pt x="0" y="0"/>
                </a:lnTo>
                <a:close/>
              </a:path>
            </a:pathLst>
          </a:custGeom>
          <a:blipFill>
            <a:blip r:embed="rId7"/>
            <a:stretch>
              <a:fillRect/>
            </a:stretch>
          </a:blipFill>
        </p:spPr>
        <p:txBody>
          <a:bodyPr/>
          <a:lstStyle/>
          <a:p>
            <a:endParaRPr lang="es-CL"/>
          </a:p>
        </p:txBody>
      </p:sp>
      <p:sp>
        <p:nvSpPr>
          <p:cNvPr id="8" name="TextBox 8"/>
          <p:cNvSpPr txBox="1"/>
          <p:nvPr/>
        </p:nvSpPr>
        <p:spPr>
          <a:xfrm>
            <a:off x="698852" y="2107197"/>
            <a:ext cx="7465352" cy="6244056"/>
          </a:xfrm>
          <a:prstGeom prst="rect">
            <a:avLst/>
          </a:prstGeom>
        </p:spPr>
        <p:txBody>
          <a:bodyPr lIns="0" tIns="0" rIns="0" bIns="0" rtlCol="0" anchor="t">
            <a:spAutoFit/>
          </a:bodyPr>
          <a:lstStyle/>
          <a:p>
            <a:pPr algn="just">
              <a:lnSpc>
                <a:spcPts val="2733"/>
              </a:lnSpc>
            </a:pPr>
            <a:r>
              <a:rPr lang="en-US" sz="1952">
                <a:solidFill>
                  <a:srgbClr val="FFFFFF"/>
                </a:solidFill>
                <a:latin typeface="Quick"/>
                <a:ea typeface="Quick"/>
                <a:cs typeface="Quick"/>
                <a:sym typeface="Quick"/>
              </a:rPr>
              <a:t>En la actualidad, muchos talleres automotrices todavía dependen de procesos manuales, registros en papel y comunicaciones poco eficientes. Esto provoca retrasos, desorden y una experiencia poco transparente para los clientes. Euro Elite nace precisamente para cambiar ese panorama, ofreciendo una plataforma moderna que transforma la manera en que un taller gestiona sus servicios, productos y citas.</a:t>
            </a:r>
          </a:p>
          <a:p>
            <a:pPr algn="just">
              <a:lnSpc>
                <a:spcPts val="2733"/>
              </a:lnSpc>
            </a:pPr>
            <a:endParaRPr lang="en-US" sz="1952">
              <a:solidFill>
                <a:srgbClr val="FFFFFF"/>
              </a:solidFill>
              <a:latin typeface="Quick"/>
              <a:ea typeface="Quick"/>
              <a:cs typeface="Quick"/>
              <a:sym typeface="Quick"/>
            </a:endParaRPr>
          </a:p>
          <a:p>
            <a:pPr algn="just">
              <a:lnSpc>
                <a:spcPts val="2733"/>
              </a:lnSpc>
            </a:pPr>
            <a:r>
              <a:rPr lang="en-US" sz="1952">
                <a:solidFill>
                  <a:srgbClr val="FFFFFF"/>
                </a:solidFill>
                <a:latin typeface="Quick"/>
                <a:ea typeface="Quick"/>
                <a:cs typeface="Quick"/>
                <a:sym typeface="Quick"/>
              </a:rPr>
              <a:t>Con este proyecto buscamos demostrar cómo la tecnología puede mejorar la organización interna, agilizar la atención y ofrecer una experiencia más profesional y confiable, tanto para los clientes como para el personal del taller.</a:t>
            </a:r>
          </a:p>
          <a:p>
            <a:pPr algn="just">
              <a:lnSpc>
                <a:spcPts val="2733"/>
              </a:lnSpc>
            </a:pPr>
            <a:endParaRPr lang="en-US" sz="1952">
              <a:solidFill>
                <a:srgbClr val="FFFFFF"/>
              </a:solidFill>
              <a:latin typeface="Quick"/>
              <a:ea typeface="Quick"/>
              <a:cs typeface="Quick"/>
              <a:sym typeface="Qui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0" y="-2010010"/>
            <a:ext cx="18288000" cy="12503165"/>
          </a:xfrm>
          <a:custGeom>
            <a:avLst/>
            <a:gdLst/>
            <a:ahLst/>
            <a:cxnLst/>
            <a:rect l="l" t="t" r="r" b="b"/>
            <a:pathLst>
              <a:path w="18288000" h="12503165">
                <a:moveTo>
                  <a:pt x="0" y="0"/>
                </a:moveTo>
                <a:lnTo>
                  <a:pt x="18288000" y="0"/>
                </a:lnTo>
                <a:lnTo>
                  <a:pt x="18288000" y="12503165"/>
                </a:lnTo>
                <a:lnTo>
                  <a:pt x="0" y="12503165"/>
                </a:lnTo>
                <a:lnTo>
                  <a:pt x="0" y="0"/>
                </a:lnTo>
                <a:close/>
              </a:path>
            </a:pathLst>
          </a:custGeom>
          <a:blipFill>
            <a:blip r:embed="rId3">
              <a:alphaModFix amt="65000"/>
            </a:blip>
            <a:stretch>
              <a:fillRect t="-23133" b="-23133"/>
            </a:stretch>
          </a:blipFill>
        </p:spPr>
        <p:txBody>
          <a:bodyPr/>
          <a:lstStyle/>
          <a:p>
            <a:endParaRPr lang="es-CL"/>
          </a:p>
        </p:txBody>
      </p:sp>
      <p:sp>
        <p:nvSpPr>
          <p:cNvPr id="4" name="Freeform 4"/>
          <p:cNvSpPr/>
          <p:nvPr/>
        </p:nvSpPr>
        <p:spPr>
          <a:xfrm>
            <a:off x="666217" y="630620"/>
            <a:ext cx="724966" cy="5388261"/>
          </a:xfrm>
          <a:custGeom>
            <a:avLst/>
            <a:gdLst/>
            <a:ahLst/>
            <a:cxnLst/>
            <a:rect l="l" t="t" r="r" b="b"/>
            <a:pathLst>
              <a:path w="724966" h="5388261">
                <a:moveTo>
                  <a:pt x="0" y="0"/>
                </a:moveTo>
                <a:lnTo>
                  <a:pt x="724966" y="0"/>
                </a:lnTo>
                <a:lnTo>
                  <a:pt x="724966" y="5388261"/>
                </a:lnTo>
                <a:lnTo>
                  <a:pt x="0" y="5388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5" name="TextBox 5"/>
          <p:cNvSpPr txBox="1"/>
          <p:nvPr/>
        </p:nvSpPr>
        <p:spPr>
          <a:xfrm>
            <a:off x="1858454" y="1405965"/>
            <a:ext cx="8302181" cy="10686827"/>
          </a:xfrm>
          <a:prstGeom prst="rect">
            <a:avLst/>
          </a:prstGeom>
        </p:spPr>
        <p:txBody>
          <a:bodyPr lIns="0" tIns="0" rIns="0" bIns="0" rtlCol="0" anchor="t">
            <a:spAutoFit/>
          </a:bodyPr>
          <a:lstStyle/>
          <a:p>
            <a:pPr algn="l">
              <a:lnSpc>
                <a:spcPts val="2637"/>
              </a:lnSpc>
            </a:pPr>
            <a:r>
              <a:rPr lang="en-US" sz="1883">
                <a:solidFill>
                  <a:srgbClr val="FFFFFF"/>
                </a:solidFill>
                <a:latin typeface="Quick"/>
                <a:ea typeface="Quick"/>
                <a:cs typeface="Quick"/>
                <a:sym typeface="Quick"/>
              </a:rPr>
              <a:t>OBJETIVO GENERAL:</a:t>
            </a:r>
          </a:p>
          <a:p>
            <a:pPr algn="l">
              <a:lnSpc>
                <a:spcPts val="2637"/>
              </a:lnSpc>
            </a:pPr>
            <a:endParaRPr lang="en-US" sz="1883">
              <a:solidFill>
                <a:srgbClr val="FFFFFF"/>
              </a:solidFill>
              <a:latin typeface="Quick"/>
              <a:ea typeface="Quick"/>
              <a:cs typeface="Quick"/>
              <a:sym typeface="Quick"/>
            </a:endParaRPr>
          </a:p>
          <a:p>
            <a:pPr algn="l">
              <a:lnSpc>
                <a:spcPts val="2637"/>
              </a:lnSpc>
            </a:pPr>
            <a:r>
              <a:rPr lang="en-US" sz="1883">
                <a:solidFill>
                  <a:srgbClr val="FFFFFF"/>
                </a:solidFill>
                <a:latin typeface="Quick"/>
                <a:ea typeface="Quick"/>
                <a:cs typeface="Quick"/>
                <a:sym typeface="Quick"/>
              </a:rPr>
              <a:t>Desarrollar una plataforma web moderna para Euro Elite que optimice sus procesos, mejore la experiencia del cliente y permita la gestión eficiente de productos, usuarios y citas desde un sistema centralizado.</a:t>
            </a:r>
          </a:p>
          <a:p>
            <a:pPr algn="l">
              <a:lnSpc>
                <a:spcPts val="2637"/>
              </a:lnSpc>
            </a:pPr>
            <a:endParaRPr lang="en-US" sz="1883">
              <a:solidFill>
                <a:srgbClr val="FFFFFF"/>
              </a:solidFill>
              <a:latin typeface="Quick"/>
              <a:ea typeface="Quick"/>
              <a:cs typeface="Quick"/>
              <a:sym typeface="Quick"/>
            </a:endParaRPr>
          </a:p>
          <a:p>
            <a:pPr algn="l">
              <a:lnSpc>
                <a:spcPts val="2637"/>
              </a:lnSpc>
            </a:pPr>
            <a:r>
              <a:rPr lang="en-US" sz="1883">
                <a:solidFill>
                  <a:srgbClr val="FFFFFF"/>
                </a:solidFill>
                <a:latin typeface="Quick"/>
                <a:ea typeface="Quick"/>
                <a:cs typeface="Quick"/>
                <a:sym typeface="Quick"/>
              </a:rPr>
              <a:t>OBJETIVOS ESPECÍFICOS:</a:t>
            </a:r>
          </a:p>
          <a:p>
            <a:pPr algn="l">
              <a:lnSpc>
                <a:spcPts val="2637"/>
              </a:lnSpc>
            </a:pPr>
            <a:endParaRPr lang="en-US" sz="1883">
              <a:solidFill>
                <a:srgbClr val="FFFFFF"/>
              </a:solidFill>
              <a:latin typeface="Quick"/>
              <a:ea typeface="Quick"/>
              <a:cs typeface="Quick"/>
              <a:sym typeface="Quick"/>
            </a:endParaRPr>
          </a:p>
          <a:p>
            <a:pPr algn="l">
              <a:lnSpc>
                <a:spcPts val="2637"/>
              </a:lnSpc>
            </a:pPr>
            <a:r>
              <a:rPr lang="en-US" sz="1883">
                <a:solidFill>
                  <a:srgbClr val="FFFFFF"/>
                </a:solidFill>
                <a:latin typeface="Quick"/>
                <a:ea typeface="Quick"/>
                <a:cs typeface="Quick"/>
                <a:sym typeface="Quick"/>
              </a:rPr>
              <a:t>• Diseñar una interfaz intuitiva y responsiva, alineada a la identidad de Euro Elite.</a:t>
            </a:r>
          </a:p>
          <a:p>
            <a:pPr algn="l">
              <a:lnSpc>
                <a:spcPts val="2637"/>
              </a:lnSpc>
            </a:pPr>
            <a:r>
              <a:rPr lang="en-US" sz="1883">
                <a:solidFill>
                  <a:srgbClr val="FFFFFF"/>
                </a:solidFill>
                <a:latin typeface="Quick"/>
                <a:ea typeface="Quick"/>
                <a:cs typeface="Quick"/>
                <a:sym typeface="Quick"/>
              </a:rPr>
              <a:t> • Implementar registro e inicio de sesión para clientes y administradores.</a:t>
            </a:r>
          </a:p>
          <a:p>
            <a:pPr algn="l">
              <a:lnSpc>
                <a:spcPts val="2637"/>
              </a:lnSpc>
            </a:pPr>
            <a:r>
              <a:rPr lang="en-US" sz="1883">
                <a:solidFill>
                  <a:srgbClr val="FFFFFF"/>
                </a:solidFill>
                <a:latin typeface="Quick"/>
                <a:ea typeface="Quick"/>
                <a:cs typeface="Quick"/>
                <a:sym typeface="Quick"/>
              </a:rPr>
              <a:t> • Desarrollar módulos clave: productos, carrito de compras y agendamiento de citas.</a:t>
            </a:r>
          </a:p>
          <a:p>
            <a:pPr algn="l">
              <a:lnSpc>
                <a:spcPts val="2637"/>
              </a:lnSpc>
            </a:pPr>
            <a:r>
              <a:rPr lang="en-US" sz="1883">
                <a:solidFill>
                  <a:srgbClr val="FFFFFF"/>
                </a:solidFill>
                <a:latin typeface="Quick"/>
                <a:ea typeface="Quick"/>
                <a:cs typeface="Quick"/>
                <a:sym typeface="Quick"/>
              </a:rPr>
              <a:t> • Construir una base de datos en POSTGRESQL para gestionar información de manera segura.</a:t>
            </a:r>
          </a:p>
          <a:p>
            <a:pPr algn="l">
              <a:lnSpc>
                <a:spcPts val="2637"/>
              </a:lnSpc>
            </a:pPr>
            <a:r>
              <a:rPr lang="en-US" sz="1883">
                <a:solidFill>
                  <a:srgbClr val="FFFFFF"/>
                </a:solidFill>
                <a:latin typeface="Quick"/>
                <a:ea typeface="Quick"/>
                <a:cs typeface="Quick"/>
                <a:sym typeface="Quick"/>
              </a:rPr>
              <a:t> • Crear un panel administrador para actualizar productos y revisar citas.</a:t>
            </a:r>
          </a:p>
          <a:p>
            <a:pPr algn="l">
              <a:lnSpc>
                <a:spcPts val="2637"/>
              </a:lnSpc>
            </a:pPr>
            <a:r>
              <a:rPr lang="en-US" sz="1883">
                <a:solidFill>
                  <a:srgbClr val="FFFFFF"/>
                </a:solidFill>
                <a:latin typeface="Quick"/>
                <a:ea typeface="Quick"/>
                <a:cs typeface="Quick"/>
                <a:sym typeface="Quick"/>
              </a:rPr>
              <a:t> • Realizar pruebas y validaciones para asegurar calidad y correcto funcionamiento.</a:t>
            </a:r>
          </a:p>
          <a:p>
            <a:pPr algn="l">
              <a:lnSpc>
                <a:spcPts val="2637"/>
              </a:lnSpc>
            </a:pPr>
            <a:r>
              <a:rPr lang="en-US" sz="1883">
                <a:solidFill>
                  <a:srgbClr val="FFFFFF"/>
                </a:solidFill>
                <a:latin typeface="Quick"/>
                <a:ea typeface="Quick"/>
                <a:cs typeface="Quick"/>
                <a:sym typeface="Quick"/>
              </a:rPr>
              <a:t> • Generar documentación y manuales, facilitando el uso y mantenimiento del sistema.</a:t>
            </a:r>
          </a:p>
          <a:p>
            <a:pPr algn="l">
              <a:lnSpc>
                <a:spcPts val="2637"/>
              </a:lnSpc>
            </a:pPr>
            <a:endParaRPr lang="en-US" sz="1883">
              <a:solidFill>
                <a:srgbClr val="FFFFFF"/>
              </a:solidFill>
              <a:latin typeface="Quick"/>
              <a:ea typeface="Quick"/>
              <a:cs typeface="Quick"/>
              <a:sym typeface="Quick"/>
            </a:endParaRPr>
          </a:p>
          <a:p>
            <a:pPr algn="l">
              <a:lnSpc>
                <a:spcPts val="2637"/>
              </a:lnSpc>
            </a:pPr>
            <a:endParaRPr lang="en-US" sz="1883">
              <a:solidFill>
                <a:srgbClr val="FFFFFF"/>
              </a:solidFill>
              <a:latin typeface="Quick"/>
              <a:ea typeface="Quick"/>
              <a:cs typeface="Quick"/>
              <a:sym typeface="Quick"/>
            </a:endParaRPr>
          </a:p>
          <a:p>
            <a:pPr algn="l">
              <a:lnSpc>
                <a:spcPts val="2637"/>
              </a:lnSpc>
            </a:pPr>
            <a:endParaRPr lang="en-US" sz="1883">
              <a:solidFill>
                <a:srgbClr val="FFFFFF"/>
              </a:solidFill>
              <a:latin typeface="Quick"/>
              <a:ea typeface="Quick"/>
              <a:cs typeface="Quick"/>
              <a:sym typeface="Quick"/>
            </a:endParaRPr>
          </a:p>
          <a:p>
            <a:pPr algn="l">
              <a:lnSpc>
                <a:spcPts val="2637"/>
              </a:lnSpc>
            </a:pPr>
            <a:endParaRPr lang="en-US" sz="1883">
              <a:solidFill>
                <a:srgbClr val="FFFFFF"/>
              </a:solidFill>
              <a:latin typeface="Quick"/>
              <a:ea typeface="Quick"/>
              <a:cs typeface="Quick"/>
              <a:sym typeface="Quick"/>
            </a:endParaRPr>
          </a:p>
          <a:p>
            <a:pPr algn="l">
              <a:lnSpc>
                <a:spcPts val="2637"/>
              </a:lnSpc>
            </a:pPr>
            <a:endParaRPr lang="en-US" sz="1883">
              <a:solidFill>
                <a:srgbClr val="FFFFFF"/>
              </a:solidFill>
              <a:latin typeface="Quick"/>
              <a:ea typeface="Quick"/>
              <a:cs typeface="Quick"/>
              <a:sym typeface="Quick"/>
            </a:endParaRPr>
          </a:p>
          <a:p>
            <a:pPr algn="l">
              <a:lnSpc>
                <a:spcPts val="2637"/>
              </a:lnSpc>
            </a:pPr>
            <a:endParaRPr lang="en-US" sz="1883">
              <a:solidFill>
                <a:srgbClr val="FFFFFF"/>
              </a:solidFill>
              <a:latin typeface="Quick"/>
              <a:ea typeface="Quick"/>
              <a:cs typeface="Quick"/>
              <a:sym typeface="Quick"/>
            </a:endParaRPr>
          </a:p>
          <a:p>
            <a:pPr algn="l">
              <a:lnSpc>
                <a:spcPts val="2637"/>
              </a:lnSpc>
            </a:pPr>
            <a:endParaRPr lang="en-US" sz="1883">
              <a:solidFill>
                <a:srgbClr val="FFFFFF"/>
              </a:solidFill>
              <a:latin typeface="Quick"/>
              <a:ea typeface="Quick"/>
              <a:cs typeface="Quick"/>
              <a:sym typeface="Quick"/>
            </a:endParaRPr>
          </a:p>
          <a:p>
            <a:pPr algn="l">
              <a:lnSpc>
                <a:spcPts val="2637"/>
              </a:lnSpc>
            </a:pPr>
            <a:endParaRPr lang="en-US" sz="1883">
              <a:solidFill>
                <a:srgbClr val="FFFFFF"/>
              </a:solidFill>
              <a:latin typeface="Quick"/>
              <a:ea typeface="Quick"/>
              <a:cs typeface="Quick"/>
              <a:sym typeface="Quick"/>
            </a:endParaRPr>
          </a:p>
        </p:txBody>
      </p:sp>
      <p:sp>
        <p:nvSpPr>
          <p:cNvPr id="6" name="TextBox 6"/>
          <p:cNvSpPr txBox="1"/>
          <p:nvPr/>
        </p:nvSpPr>
        <p:spPr>
          <a:xfrm rot="-11484">
            <a:off x="1858633" y="279751"/>
            <a:ext cx="6634389" cy="842645"/>
          </a:xfrm>
          <a:prstGeom prst="rect">
            <a:avLst/>
          </a:prstGeom>
        </p:spPr>
        <p:txBody>
          <a:bodyPr lIns="0" tIns="0" rIns="0" bIns="0" rtlCol="0" anchor="t">
            <a:spAutoFit/>
          </a:bodyPr>
          <a:lstStyle/>
          <a:p>
            <a:pPr algn="l">
              <a:lnSpc>
                <a:spcPts val="4480"/>
              </a:lnSpc>
            </a:pPr>
            <a:r>
              <a:rPr lang="en-US" sz="3200">
                <a:solidFill>
                  <a:srgbClr val="FFFFFF"/>
                </a:solidFill>
                <a:latin typeface="花風テクノ"/>
                <a:ea typeface="花風テクノ"/>
                <a:cs typeface="花風テクノ"/>
                <a:sym typeface="花風テクノ"/>
              </a:rPr>
              <a:t>OBJETIVOS</a:t>
            </a:r>
          </a:p>
        </p:txBody>
      </p:sp>
      <p:sp>
        <p:nvSpPr>
          <p:cNvPr id="7" name="Freeform 7"/>
          <p:cNvSpPr/>
          <p:nvPr/>
        </p:nvSpPr>
        <p:spPr>
          <a:xfrm>
            <a:off x="15582693" y="7921295"/>
            <a:ext cx="2120333" cy="2055545"/>
          </a:xfrm>
          <a:custGeom>
            <a:avLst/>
            <a:gdLst/>
            <a:ahLst/>
            <a:cxnLst/>
            <a:rect l="l" t="t" r="r" b="b"/>
            <a:pathLst>
              <a:path w="2120333" h="2055545">
                <a:moveTo>
                  <a:pt x="0" y="0"/>
                </a:moveTo>
                <a:lnTo>
                  <a:pt x="2120333" y="0"/>
                </a:lnTo>
                <a:lnTo>
                  <a:pt x="2120333" y="2055545"/>
                </a:lnTo>
                <a:lnTo>
                  <a:pt x="0" y="2055545"/>
                </a:lnTo>
                <a:lnTo>
                  <a:pt x="0" y="0"/>
                </a:lnTo>
                <a:close/>
              </a:path>
            </a:pathLst>
          </a:custGeom>
          <a:blipFill>
            <a:blip r:embed="rId6"/>
            <a:stretch>
              <a:fillRect/>
            </a:stretch>
          </a:blipFill>
        </p:spPr>
        <p:txBody>
          <a:bodyPr/>
          <a:lstStyle/>
          <a:p>
            <a:endParaRPr lang="es-CL"/>
          </a:p>
        </p:txBody>
      </p:sp>
      <p:sp>
        <p:nvSpPr>
          <p:cNvPr id="8" name="Freeform 8"/>
          <p:cNvSpPr/>
          <p:nvPr/>
        </p:nvSpPr>
        <p:spPr>
          <a:xfrm>
            <a:off x="666217" y="4004619"/>
            <a:ext cx="724966" cy="5388261"/>
          </a:xfrm>
          <a:custGeom>
            <a:avLst/>
            <a:gdLst/>
            <a:ahLst/>
            <a:cxnLst/>
            <a:rect l="l" t="t" r="r" b="b"/>
            <a:pathLst>
              <a:path w="724966" h="5388261">
                <a:moveTo>
                  <a:pt x="0" y="0"/>
                </a:moveTo>
                <a:lnTo>
                  <a:pt x="724966" y="0"/>
                </a:lnTo>
                <a:lnTo>
                  <a:pt x="724966" y="5388261"/>
                </a:lnTo>
                <a:lnTo>
                  <a:pt x="0" y="5388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flipH="1">
            <a:off x="0" y="-2010010"/>
            <a:ext cx="18288000" cy="12503165"/>
          </a:xfrm>
          <a:custGeom>
            <a:avLst/>
            <a:gdLst/>
            <a:ahLst/>
            <a:cxnLst/>
            <a:rect l="l" t="t" r="r" b="b"/>
            <a:pathLst>
              <a:path w="18288000" h="12503165">
                <a:moveTo>
                  <a:pt x="18288000" y="0"/>
                </a:moveTo>
                <a:lnTo>
                  <a:pt x="0" y="0"/>
                </a:lnTo>
                <a:lnTo>
                  <a:pt x="0" y="12503165"/>
                </a:lnTo>
                <a:lnTo>
                  <a:pt x="18288000" y="12503165"/>
                </a:lnTo>
                <a:lnTo>
                  <a:pt x="18288000" y="0"/>
                </a:lnTo>
                <a:close/>
              </a:path>
            </a:pathLst>
          </a:custGeom>
          <a:blipFill>
            <a:blip r:embed="rId3">
              <a:alphaModFix amt="65000"/>
            </a:blip>
            <a:stretch>
              <a:fillRect t="-23133" b="-23133"/>
            </a:stretch>
          </a:blipFill>
        </p:spPr>
        <p:txBody>
          <a:bodyPr/>
          <a:lstStyle/>
          <a:p>
            <a:endParaRPr lang="es-CL"/>
          </a:p>
        </p:txBody>
      </p:sp>
      <p:sp>
        <p:nvSpPr>
          <p:cNvPr id="4" name="Freeform 4"/>
          <p:cNvSpPr/>
          <p:nvPr/>
        </p:nvSpPr>
        <p:spPr>
          <a:xfrm>
            <a:off x="15939007" y="8004683"/>
            <a:ext cx="2120333" cy="2055545"/>
          </a:xfrm>
          <a:custGeom>
            <a:avLst/>
            <a:gdLst/>
            <a:ahLst/>
            <a:cxnLst/>
            <a:rect l="l" t="t" r="r" b="b"/>
            <a:pathLst>
              <a:path w="2120333" h="2055545">
                <a:moveTo>
                  <a:pt x="0" y="0"/>
                </a:moveTo>
                <a:lnTo>
                  <a:pt x="2120332" y="0"/>
                </a:lnTo>
                <a:lnTo>
                  <a:pt x="2120332" y="2055544"/>
                </a:lnTo>
                <a:lnTo>
                  <a:pt x="0" y="2055544"/>
                </a:lnTo>
                <a:lnTo>
                  <a:pt x="0" y="0"/>
                </a:lnTo>
                <a:close/>
              </a:path>
            </a:pathLst>
          </a:custGeom>
          <a:blipFill>
            <a:blip r:embed="rId4"/>
            <a:stretch>
              <a:fillRect/>
            </a:stretch>
          </a:blipFill>
        </p:spPr>
        <p:txBody>
          <a:bodyPr/>
          <a:lstStyle/>
          <a:p>
            <a:endParaRPr lang="es-CL"/>
          </a:p>
        </p:txBody>
      </p:sp>
      <p:sp>
        <p:nvSpPr>
          <p:cNvPr id="5" name="TextBox 5"/>
          <p:cNvSpPr txBox="1"/>
          <p:nvPr/>
        </p:nvSpPr>
        <p:spPr>
          <a:xfrm rot="-11484">
            <a:off x="9934671" y="393213"/>
            <a:ext cx="6945186" cy="1260773"/>
          </a:xfrm>
          <a:prstGeom prst="rect">
            <a:avLst/>
          </a:prstGeom>
        </p:spPr>
        <p:txBody>
          <a:bodyPr lIns="0" tIns="0" rIns="0" bIns="0" rtlCol="0" anchor="t">
            <a:spAutoFit/>
          </a:bodyPr>
          <a:lstStyle/>
          <a:p>
            <a:pPr algn="ctr">
              <a:lnSpc>
                <a:spcPts val="4008"/>
              </a:lnSpc>
            </a:pPr>
            <a:r>
              <a:rPr lang="en-US" sz="2863">
                <a:solidFill>
                  <a:srgbClr val="FFFFFF"/>
                </a:solidFill>
                <a:latin typeface="花風テクノ"/>
                <a:ea typeface="花風テクノ"/>
                <a:cs typeface="花風テクノ"/>
                <a:sym typeface="花風テクノ"/>
              </a:rPr>
              <a:t>ALCANCES Y LIMITACIONES DEL PROYECTO</a:t>
            </a:r>
          </a:p>
        </p:txBody>
      </p:sp>
      <p:sp>
        <p:nvSpPr>
          <p:cNvPr id="6" name="TextBox 6"/>
          <p:cNvSpPr txBox="1"/>
          <p:nvPr/>
        </p:nvSpPr>
        <p:spPr>
          <a:xfrm>
            <a:off x="9350155" y="1821770"/>
            <a:ext cx="8115300" cy="6328410"/>
          </a:xfrm>
          <a:prstGeom prst="rect">
            <a:avLst/>
          </a:prstGeom>
        </p:spPr>
        <p:txBody>
          <a:bodyPr lIns="0" tIns="0" rIns="0" bIns="0" rtlCol="0" anchor="t">
            <a:spAutoFit/>
          </a:bodyPr>
          <a:lstStyle/>
          <a:p>
            <a:pPr algn="just">
              <a:lnSpc>
                <a:spcPts val="2940"/>
              </a:lnSpc>
            </a:pPr>
            <a:endParaRPr/>
          </a:p>
          <a:p>
            <a:pPr algn="just">
              <a:lnSpc>
                <a:spcPts val="2940"/>
              </a:lnSpc>
            </a:pPr>
            <a:r>
              <a:rPr lang="en-US" sz="2100">
                <a:solidFill>
                  <a:srgbClr val="FEFEFD"/>
                </a:solidFill>
                <a:latin typeface="Quick"/>
                <a:ea typeface="Quick"/>
                <a:cs typeface="Quick"/>
                <a:sym typeface="Quick"/>
              </a:rPr>
              <a:t>El proyecto abarcó el diseño, desarrollo e implementación completa de la plataforma web de Euro Elite, integrando módulos como registro e inicio de sesión, visualización de productos, carrito de compras, agendamiento de citas, panel administrador, base de datos en PostgreSQL y sistema de pagos en línea mediante Flow. Todo lo planificado inicialmente se ejecutó y entregó al 100%, cumpliendo plenamente con los objetivos del proyecto. La única limitación identificada fue el tiempo disponible de desarrollo, lo que impidió incorporar funcionalidades adicionales no contempladas en el plan original, las cuales quedan como oportunidades de mejora para futuras versiones del sistema.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0" y="-2010010"/>
            <a:ext cx="18288000" cy="12503165"/>
          </a:xfrm>
          <a:custGeom>
            <a:avLst/>
            <a:gdLst/>
            <a:ahLst/>
            <a:cxnLst/>
            <a:rect l="l" t="t" r="r" b="b"/>
            <a:pathLst>
              <a:path w="18288000" h="12503165">
                <a:moveTo>
                  <a:pt x="0" y="0"/>
                </a:moveTo>
                <a:lnTo>
                  <a:pt x="18288000" y="0"/>
                </a:lnTo>
                <a:lnTo>
                  <a:pt x="18288000" y="12503165"/>
                </a:lnTo>
                <a:lnTo>
                  <a:pt x="0" y="12503165"/>
                </a:lnTo>
                <a:lnTo>
                  <a:pt x="0" y="0"/>
                </a:lnTo>
                <a:close/>
              </a:path>
            </a:pathLst>
          </a:custGeom>
          <a:blipFill>
            <a:blip r:embed="rId3">
              <a:alphaModFix amt="65000"/>
            </a:blip>
            <a:stretch>
              <a:fillRect t="-23133" b="-23133"/>
            </a:stretch>
          </a:blipFill>
        </p:spPr>
        <p:txBody>
          <a:bodyPr/>
          <a:lstStyle/>
          <a:p>
            <a:endParaRPr lang="es-CL"/>
          </a:p>
        </p:txBody>
      </p:sp>
      <p:pic>
        <p:nvPicPr>
          <p:cNvPr id="4" name="Picture 4"/>
          <p:cNvPicPr>
            <a:picLocks noChangeAspect="1"/>
          </p:cNvPicPr>
          <p:nvPr/>
        </p:nvPicPr>
        <p:blipFill>
          <a:blip r:embed="rId4"/>
          <a:srcRect/>
          <a:stretch>
            <a:fillRect/>
          </a:stretch>
        </p:blipFill>
        <p:spPr>
          <a:xfrm>
            <a:off x="9492359" y="4339167"/>
            <a:ext cx="1420231" cy="1420231"/>
          </a:xfrm>
          <a:prstGeom prst="rect">
            <a:avLst/>
          </a:prstGeom>
        </p:spPr>
      </p:pic>
      <p:pic>
        <p:nvPicPr>
          <p:cNvPr id="5" name="Picture 5"/>
          <p:cNvPicPr>
            <a:picLocks noChangeAspect="1"/>
          </p:cNvPicPr>
          <p:nvPr/>
        </p:nvPicPr>
        <p:blipFill>
          <a:blip r:embed="rId4"/>
          <a:srcRect/>
          <a:stretch>
            <a:fillRect/>
          </a:stretch>
        </p:blipFill>
        <p:spPr>
          <a:xfrm>
            <a:off x="12153672" y="4340533"/>
            <a:ext cx="1420231" cy="1420231"/>
          </a:xfrm>
          <a:prstGeom prst="rect">
            <a:avLst/>
          </a:prstGeom>
        </p:spPr>
      </p:pic>
      <p:pic>
        <p:nvPicPr>
          <p:cNvPr id="6" name="Picture 6"/>
          <p:cNvPicPr>
            <a:picLocks noChangeAspect="1"/>
          </p:cNvPicPr>
          <p:nvPr/>
        </p:nvPicPr>
        <p:blipFill>
          <a:blip r:embed="rId4"/>
          <a:srcRect/>
          <a:stretch>
            <a:fillRect/>
          </a:stretch>
        </p:blipFill>
        <p:spPr>
          <a:xfrm>
            <a:off x="14816278" y="4340533"/>
            <a:ext cx="1420231" cy="1420231"/>
          </a:xfrm>
          <a:prstGeom prst="rect">
            <a:avLst/>
          </a:prstGeom>
        </p:spPr>
      </p:pic>
      <p:pic>
        <p:nvPicPr>
          <p:cNvPr id="7" name="Picture 7"/>
          <p:cNvPicPr>
            <a:picLocks noChangeAspect="1"/>
          </p:cNvPicPr>
          <p:nvPr/>
        </p:nvPicPr>
        <p:blipFill>
          <a:blip r:embed="rId4"/>
          <a:srcRect/>
          <a:stretch>
            <a:fillRect/>
          </a:stretch>
        </p:blipFill>
        <p:spPr>
          <a:xfrm>
            <a:off x="9491712" y="7012529"/>
            <a:ext cx="1420231" cy="1420231"/>
          </a:xfrm>
          <a:prstGeom prst="rect">
            <a:avLst/>
          </a:prstGeom>
        </p:spPr>
      </p:pic>
      <p:pic>
        <p:nvPicPr>
          <p:cNvPr id="8" name="Picture 8"/>
          <p:cNvPicPr>
            <a:picLocks noChangeAspect="1"/>
          </p:cNvPicPr>
          <p:nvPr/>
        </p:nvPicPr>
        <p:blipFill>
          <a:blip r:embed="rId4"/>
          <a:srcRect/>
          <a:stretch>
            <a:fillRect/>
          </a:stretch>
        </p:blipFill>
        <p:spPr>
          <a:xfrm>
            <a:off x="12153025" y="7013896"/>
            <a:ext cx="1420231" cy="1420231"/>
          </a:xfrm>
          <a:prstGeom prst="rect">
            <a:avLst/>
          </a:prstGeom>
        </p:spPr>
      </p:pic>
      <p:pic>
        <p:nvPicPr>
          <p:cNvPr id="9" name="Picture 9"/>
          <p:cNvPicPr>
            <a:picLocks noChangeAspect="1"/>
          </p:cNvPicPr>
          <p:nvPr/>
        </p:nvPicPr>
        <p:blipFill>
          <a:blip r:embed="rId4"/>
          <a:srcRect/>
          <a:stretch>
            <a:fillRect/>
          </a:stretch>
        </p:blipFill>
        <p:spPr>
          <a:xfrm>
            <a:off x="14815631" y="7013896"/>
            <a:ext cx="1420231" cy="1420231"/>
          </a:xfrm>
          <a:prstGeom prst="rect">
            <a:avLst/>
          </a:prstGeom>
        </p:spPr>
      </p:pic>
      <p:sp>
        <p:nvSpPr>
          <p:cNvPr id="10" name="Freeform 10"/>
          <p:cNvSpPr/>
          <p:nvPr/>
        </p:nvSpPr>
        <p:spPr>
          <a:xfrm>
            <a:off x="9956143" y="4753832"/>
            <a:ext cx="492662" cy="590899"/>
          </a:xfrm>
          <a:custGeom>
            <a:avLst/>
            <a:gdLst/>
            <a:ahLst/>
            <a:cxnLst/>
            <a:rect l="l" t="t" r="r" b="b"/>
            <a:pathLst>
              <a:path w="492662" h="590899">
                <a:moveTo>
                  <a:pt x="0" y="0"/>
                </a:moveTo>
                <a:lnTo>
                  <a:pt x="492662" y="0"/>
                </a:lnTo>
                <a:lnTo>
                  <a:pt x="492662" y="590900"/>
                </a:lnTo>
                <a:lnTo>
                  <a:pt x="0" y="590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11" name="Freeform 11"/>
          <p:cNvSpPr/>
          <p:nvPr/>
        </p:nvSpPr>
        <p:spPr>
          <a:xfrm>
            <a:off x="12521697" y="4791400"/>
            <a:ext cx="684181" cy="553332"/>
          </a:xfrm>
          <a:custGeom>
            <a:avLst/>
            <a:gdLst/>
            <a:ahLst/>
            <a:cxnLst/>
            <a:rect l="l" t="t" r="r" b="b"/>
            <a:pathLst>
              <a:path w="684181" h="553332">
                <a:moveTo>
                  <a:pt x="0" y="0"/>
                </a:moveTo>
                <a:lnTo>
                  <a:pt x="684181" y="0"/>
                </a:lnTo>
                <a:lnTo>
                  <a:pt x="684181" y="553332"/>
                </a:lnTo>
                <a:lnTo>
                  <a:pt x="0" y="5533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sp>
        <p:nvSpPr>
          <p:cNvPr id="12" name="Freeform 12"/>
          <p:cNvSpPr/>
          <p:nvPr/>
        </p:nvSpPr>
        <p:spPr>
          <a:xfrm>
            <a:off x="15132122" y="4672690"/>
            <a:ext cx="790753" cy="790753"/>
          </a:xfrm>
          <a:custGeom>
            <a:avLst/>
            <a:gdLst/>
            <a:ahLst/>
            <a:cxnLst/>
            <a:rect l="l" t="t" r="r" b="b"/>
            <a:pathLst>
              <a:path w="790753" h="790753">
                <a:moveTo>
                  <a:pt x="0" y="0"/>
                </a:moveTo>
                <a:lnTo>
                  <a:pt x="790753" y="0"/>
                </a:lnTo>
                <a:lnTo>
                  <a:pt x="790753" y="790752"/>
                </a:lnTo>
                <a:lnTo>
                  <a:pt x="0" y="7907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L"/>
          </a:p>
        </p:txBody>
      </p:sp>
      <p:sp>
        <p:nvSpPr>
          <p:cNvPr id="13" name="Freeform 13"/>
          <p:cNvSpPr/>
          <p:nvPr/>
        </p:nvSpPr>
        <p:spPr>
          <a:xfrm>
            <a:off x="9865807" y="7385257"/>
            <a:ext cx="672042" cy="672042"/>
          </a:xfrm>
          <a:custGeom>
            <a:avLst/>
            <a:gdLst/>
            <a:ahLst/>
            <a:cxnLst/>
            <a:rect l="l" t="t" r="r" b="b"/>
            <a:pathLst>
              <a:path w="672042" h="672042">
                <a:moveTo>
                  <a:pt x="0" y="0"/>
                </a:moveTo>
                <a:lnTo>
                  <a:pt x="672042" y="0"/>
                </a:lnTo>
                <a:lnTo>
                  <a:pt x="672042" y="672042"/>
                </a:lnTo>
                <a:lnTo>
                  <a:pt x="0" y="6720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CL"/>
          </a:p>
        </p:txBody>
      </p:sp>
      <p:sp>
        <p:nvSpPr>
          <p:cNvPr id="14" name="Freeform 14"/>
          <p:cNvSpPr/>
          <p:nvPr/>
        </p:nvSpPr>
        <p:spPr>
          <a:xfrm>
            <a:off x="12422841" y="7264364"/>
            <a:ext cx="880599" cy="880599"/>
          </a:xfrm>
          <a:custGeom>
            <a:avLst/>
            <a:gdLst/>
            <a:ahLst/>
            <a:cxnLst/>
            <a:rect l="l" t="t" r="r" b="b"/>
            <a:pathLst>
              <a:path w="880599" h="880599">
                <a:moveTo>
                  <a:pt x="0" y="0"/>
                </a:moveTo>
                <a:lnTo>
                  <a:pt x="880599" y="0"/>
                </a:lnTo>
                <a:lnTo>
                  <a:pt x="880599" y="880599"/>
                </a:lnTo>
                <a:lnTo>
                  <a:pt x="0" y="8805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CL"/>
          </a:p>
        </p:txBody>
      </p:sp>
      <p:sp>
        <p:nvSpPr>
          <p:cNvPr id="15" name="Freeform 15"/>
          <p:cNvSpPr/>
          <p:nvPr/>
        </p:nvSpPr>
        <p:spPr>
          <a:xfrm>
            <a:off x="15087731" y="7303188"/>
            <a:ext cx="832251" cy="832251"/>
          </a:xfrm>
          <a:custGeom>
            <a:avLst/>
            <a:gdLst/>
            <a:ahLst/>
            <a:cxnLst/>
            <a:rect l="l" t="t" r="r" b="b"/>
            <a:pathLst>
              <a:path w="832251" h="832251">
                <a:moveTo>
                  <a:pt x="0" y="0"/>
                </a:moveTo>
                <a:lnTo>
                  <a:pt x="832251" y="0"/>
                </a:lnTo>
                <a:lnTo>
                  <a:pt x="832251" y="832250"/>
                </a:lnTo>
                <a:lnTo>
                  <a:pt x="0" y="83225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CL"/>
          </a:p>
        </p:txBody>
      </p:sp>
      <p:sp>
        <p:nvSpPr>
          <p:cNvPr id="16" name="TextBox 16"/>
          <p:cNvSpPr txBox="1"/>
          <p:nvPr/>
        </p:nvSpPr>
        <p:spPr>
          <a:xfrm rot="-11484">
            <a:off x="9134727" y="5709667"/>
            <a:ext cx="1988344" cy="737569"/>
          </a:xfrm>
          <a:prstGeom prst="rect">
            <a:avLst/>
          </a:prstGeom>
        </p:spPr>
        <p:txBody>
          <a:bodyPr lIns="0" tIns="0" rIns="0" bIns="0" rtlCol="0" anchor="t">
            <a:spAutoFit/>
          </a:bodyPr>
          <a:lstStyle/>
          <a:p>
            <a:pPr algn="ctr">
              <a:lnSpc>
                <a:spcPts val="2309"/>
              </a:lnSpc>
            </a:pPr>
            <a:r>
              <a:rPr lang="en-US" sz="1649">
                <a:solidFill>
                  <a:srgbClr val="FFFFFF"/>
                </a:solidFill>
                <a:latin typeface="花風テクノ"/>
                <a:ea typeface="花風テクノ"/>
                <a:cs typeface="花風テクノ"/>
                <a:sym typeface="花風テクノ"/>
              </a:rPr>
              <a:t>SPRINT PLANNING</a:t>
            </a:r>
          </a:p>
        </p:txBody>
      </p:sp>
      <p:sp>
        <p:nvSpPr>
          <p:cNvPr id="17" name="TextBox 17"/>
          <p:cNvSpPr txBox="1"/>
          <p:nvPr/>
        </p:nvSpPr>
        <p:spPr>
          <a:xfrm rot="-11484">
            <a:off x="11584332" y="5708014"/>
            <a:ext cx="2200052" cy="737569"/>
          </a:xfrm>
          <a:prstGeom prst="rect">
            <a:avLst/>
          </a:prstGeom>
        </p:spPr>
        <p:txBody>
          <a:bodyPr lIns="0" tIns="0" rIns="0" bIns="0" rtlCol="0" anchor="t">
            <a:spAutoFit/>
          </a:bodyPr>
          <a:lstStyle/>
          <a:p>
            <a:pPr algn="ctr">
              <a:lnSpc>
                <a:spcPts val="2309"/>
              </a:lnSpc>
            </a:pPr>
            <a:r>
              <a:rPr lang="en-US" sz="1649">
                <a:solidFill>
                  <a:srgbClr val="FFFFFF"/>
                </a:solidFill>
                <a:latin typeface="花風テクノ"/>
                <a:ea typeface="花風テクノ"/>
                <a:cs typeface="花風テクノ"/>
                <a:sym typeface="花風テクノ"/>
              </a:rPr>
              <a:t>SPRINT BACKLOG</a:t>
            </a:r>
          </a:p>
        </p:txBody>
      </p:sp>
      <p:sp>
        <p:nvSpPr>
          <p:cNvPr id="18" name="TextBox 18"/>
          <p:cNvSpPr txBox="1"/>
          <p:nvPr/>
        </p:nvSpPr>
        <p:spPr>
          <a:xfrm rot="-11484">
            <a:off x="14246938" y="5708013"/>
            <a:ext cx="2201158" cy="737569"/>
          </a:xfrm>
          <a:prstGeom prst="rect">
            <a:avLst/>
          </a:prstGeom>
        </p:spPr>
        <p:txBody>
          <a:bodyPr lIns="0" tIns="0" rIns="0" bIns="0" rtlCol="0" anchor="t">
            <a:spAutoFit/>
          </a:bodyPr>
          <a:lstStyle/>
          <a:p>
            <a:pPr algn="ctr">
              <a:lnSpc>
                <a:spcPts val="2309"/>
              </a:lnSpc>
            </a:pPr>
            <a:r>
              <a:rPr lang="en-US" sz="1649">
                <a:solidFill>
                  <a:srgbClr val="FFFFFF"/>
                </a:solidFill>
                <a:latin typeface="花風テクノ"/>
                <a:ea typeface="花風テクノ"/>
                <a:cs typeface="花風テクノ"/>
                <a:sym typeface="花風テクノ"/>
              </a:rPr>
              <a:t>IMPEDIMENT LOG</a:t>
            </a:r>
          </a:p>
        </p:txBody>
      </p:sp>
      <p:sp>
        <p:nvSpPr>
          <p:cNvPr id="19" name="TextBox 19"/>
          <p:cNvSpPr txBox="1"/>
          <p:nvPr/>
        </p:nvSpPr>
        <p:spPr>
          <a:xfrm rot="-11484">
            <a:off x="972677" y="203964"/>
            <a:ext cx="7076032" cy="1410516"/>
          </a:xfrm>
          <a:prstGeom prst="rect">
            <a:avLst/>
          </a:prstGeom>
        </p:spPr>
        <p:txBody>
          <a:bodyPr lIns="0" tIns="0" rIns="0" bIns="0" rtlCol="0" anchor="t">
            <a:spAutoFit/>
          </a:bodyPr>
          <a:lstStyle/>
          <a:p>
            <a:pPr algn="ctr">
              <a:lnSpc>
                <a:spcPts val="4470"/>
              </a:lnSpc>
            </a:pPr>
            <a:r>
              <a:rPr lang="en-US" sz="3193">
                <a:solidFill>
                  <a:srgbClr val="FFFFFF"/>
                </a:solidFill>
                <a:latin typeface="花風テクノ"/>
                <a:ea typeface="花風テクノ"/>
                <a:cs typeface="花風テクノ"/>
                <a:sym typeface="花風テクノ"/>
              </a:rPr>
              <a:t>ORGANIZACIÓN Y METODOLOGÍA SCRUM</a:t>
            </a:r>
          </a:p>
        </p:txBody>
      </p:sp>
      <p:sp>
        <p:nvSpPr>
          <p:cNvPr id="20" name="TextBox 20"/>
          <p:cNvSpPr txBox="1"/>
          <p:nvPr/>
        </p:nvSpPr>
        <p:spPr>
          <a:xfrm rot="-11484">
            <a:off x="8922372" y="8380779"/>
            <a:ext cx="2558244" cy="737569"/>
          </a:xfrm>
          <a:prstGeom prst="rect">
            <a:avLst/>
          </a:prstGeom>
        </p:spPr>
        <p:txBody>
          <a:bodyPr lIns="0" tIns="0" rIns="0" bIns="0" rtlCol="0" anchor="t">
            <a:spAutoFit/>
          </a:bodyPr>
          <a:lstStyle/>
          <a:p>
            <a:pPr algn="ctr">
              <a:lnSpc>
                <a:spcPts val="2309"/>
              </a:lnSpc>
            </a:pPr>
            <a:r>
              <a:rPr lang="en-US" sz="1649">
                <a:solidFill>
                  <a:srgbClr val="FFFFFF"/>
                </a:solidFill>
                <a:latin typeface="花風テクノ"/>
                <a:ea typeface="花風テクノ"/>
                <a:cs typeface="花風テクノ"/>
                <a:sym typeface="花風テクノ"/>
              </a:rPr>
              <a:t>DAILY SCRUM MEETING</a:t>
            </a:r>
          </a:p>
        </p:txBody>
      </p:sp>
      <p:sp>
        <p:nvSpPr>
          <p:cNvPr id="21" name="TextBox 21"/>
          <p:cNvSpPr txBox="1"/>
          <p:nvPr/>
        </p:nvSpPr>
        <p:spPr>
          <a:xfrm rot="-11484">
            <a:off x="11583685" y="8380779"/>
            <a:ext cx="2558244" cy="737569"/>
          </a:xfrm>
          <a:prstGeom prst="rect">
            <a:avLst/>
          </a:prstGeom>
        </p:spPr>
        <p:txBody>
          <a:bodyPr lIns="0" tIns="0" rIns="0" bIns="0" rtlCol="0" anchor="t">
            <a:spAutoFit/>
          </a:bodyPr>
          <a:lstStyle/>
          <a:p>
            <a:pPr algn="ctr">
              <a:lnSpc>
                <a:spcPts val="2309"/>
              </a:lnSpc>
            </a:pPr>
            <a:r>
              <a:rPr lang="en-US" sz="1649">
                <a:solidFill>
                  <a:srgbClr val="FFFFFF"/>
                </a:solidFill>
                <a:latin typeface="花風テクノ"/>
                <a:ea typeface="花風テクノ"/>
                <a:cs typeface="花風テクノ"/>
                <a:sym typeface="花風テクノ"/>
              </a:rPr>
              <a:t>BURNDOWN CHART</a:t>
            </a:r>
          </a:p>
        </p:txBody>
      </p:sp>
      <p:sp>
        <p:nvSpPr>
          <p:cNvPr id="22" name="TextBox 22"/>
          <p:cNvSpPr txBox="1"/>
          <p:nvPr/>
        </p:nvSpPr>
        <p:spPr>
          <a:xfrm rot="-11484">
            <a:off x="14246291" y="8380779"/>
            <a:ext cx="2558244" cy="737569"/>
          </a:xfrm>
          <a:prstGeom prst="rect">
            <a:avLst/>
          </a:prstGeom>
        </p:spPr>
        <p:txBody>
          <a:bodyPr lIns="0" tIns="0" rIns="0" bIns="0" rtlCol="0" anchor="t">
            <a:spAutoFit/>
          </a:bodyPr>
          <a:lstStyle/>
          <a:p>
            <a:pPr algn="ctr">
              <a:lnSpc>
                <a:spcPts val="2309"/>
              </a:lnSpc>
            </a:pPr>
            <a:r>
              <a:rPr lang="en-US" sz="1649">
                <a:solidFill>
                  <a:srgbClr val="FFFFFF"/>
                </a:solidFill>
                <a:latin typeface="花風テクノ"/>
                <a:ea typeface="花風テクノ"/>
                <a:cs typeface="花風テクノ"/>
                <a:sym typeface="花風テクノ"/>
              </a:rPr>
              <a:t>SPRINT RETROSPECTIVE</a:t>
            </a:r>
          </a:p>
        </p:txBody>
      </p:sp>
      <p:sp>
        <p:nvSpPr>
          <p:cNvPr id="23" name="TextBox 23"/>
          <p:cNvSpPr txBox="1"/>
          <p:nvPr/>
        </p:nvSpPr>
        <p:spPr>
          <a:xfrm>
            <a:off x="1067611" y="1746462"/>
            <a:ext cx="7609357" cy="5928360"/>
          </a:xfrm>
          <a:prstGeom prst="rect">
            <a:avLst/>
          </a:prstGeom>
        </p:spPr>
        <p:txBody>
          <a:bodyPr lIns="0" tIns="0" rIns="0" bIns="0" rtlCol="0" anchor="t">
            <a:spAutoFit/>
          </a:bodyPr>
          <a:lstStyle/>
          <a:p>
            <a:pPr algn="just">
              <a:lnSpc>
                <a:spcPts val="2940"/>
              </a:lnSpc>
            </a:pPr>
            <a:r>
              <a:rPr lang="en-US" sz="2100">
                <a:solidFill>
                  <a:srgbClr val="FEFEFD"/>
                </a:solidFill>
                <a:latin typeface="Open Sans"/>
                <a:ea typeface="Open Sans"/>
                <a:cs typeface="Open Sans"/>
                <a:sym typeface="Open Sans"/>
              </a:rPr>
              <a:t>EL PROYECTO FUE DIVIDIDO EN 5 SPRINTS, LOS CUALES SE DESARROLLARON EN 9 FASES, CADA SPRINT CON UNA DURACIÓN DE 2 SEMANAS.</a:t>
            </a:r>
          </a:p>
          <a:p>
            <a:pPr algn="just">
              <a:lnSpc>
                <a:spcPts val="2940"/>
              </a:lnSpc>
            </a:pPr>
            <a:endParaRPr lang="en-US" sz="2100">
              <a:solidFill>
                <a:srgbClr val="FEFEFD"/>
              </a:solidFill>
              <a:latin typeface="Open Sans"/>
              <a:ea typeface="Open Sans"/>
              <a:cs typeface="Open Sans"/>
              <a:sym typeface="Open Sans"/>
            </a:endParaRPr>
          </a:p>
          <a:p>
            <a:pPr algn="just">
              <a:lnSpc>
                <a:spcPts val="2940"/>
              </a:lnSpc>
            </a:pPr>
            <a:r>
              <a:rPr lang="en-US" sz="2100">
                <a:solidFill>
                  <a:srgbClr val="FEFEFD"/>
                </a:solidFill>
                <a:latin typeface="Open Sans"/>
                <a:ea typeface="Open Sans"/>
                <a:cs typeface="Open Sans"/>
                <a:sym typeface="Open Sans"/>
              </a:rPr>
              <a:t>EN CADA SPRINT SE ELABORARON DISTINTOS DOCUMENTOS PARA MANTENER UN CONTROL DETALLADO DE CADA PROCESO IMPLEMENTADO. A TRAVÉS DE ESTOS DOCUMENTOS SE BUSCÓ PLANIFICAR, PROFUNDIZAR, DETECTAR ERRORES, SOLUCIONARLOS, MEDIR AVANCES Y REVISAR EL TRABAJO REALIZADO, GARANTIZANDO ASÍ UN DESARROLLO ORDENADO Y TRANSPARENTE.</a:t>
            </a:r>
          </a:p>
          <a:p>
            <a:pPr algn="just">
              <a:lnSpc>
                <a:spcPts val="2940"/>
              </a:lnSpc>
            </a:pPr>
            <a:endParaRPr lang="en-US" sz="2100">
              <a:solidFill>
                <a:srgbClr val="FEFEFD"/>
              </a:solidFill>
              <a:latin typeface="Open Sans"/>
              <a:ea typeface="Open Sans"/>
              <a:cs typeface="Open Sans"/>
              <a:sym typeface="Open Sans"/>
            </a:endParaRPr>
          </a:p>
          <a:p>
            <a:pPr algn="just">
              <a:lnSpc>
                <a:spcPts val="2940"/>
              </a:lnSpc>
            </a:pPr>
            <a:r>
              <a:rPr lang="en-US" sz="2100">
                <a:solidFill>
                  <a:srgbClr val="FEFEFD"/>
                </a:solidFill>
                <a:latin typeface="Open Sans"/>
                <a:ea typeface="Open Sans"/>
                <a:cs typeface="Open Sans"/>
                <a:sym typeface="Open Sans"/>
              </a:rPr>
              <a:t>TODO ESTO PERMITIÓ ENTREGAR UN PRODUCTO FINAL DE MAYOR CALIDAD, CUMPLIENDO CON CADA UNO DE LOS REQUERIMIENTOS SOLICITADOS POR EL CLIENTE.</a:t>
            </a:r>
          </a:p>
          <a:p>
            <a:pPr algn="just">
              <a:lnSpc>
                <a:spcPts val="2940"/>
              </a:lnSpc>
            </a:pPr>
            <a:endParaRPr lang="en-US" sz="2100">
              <a:solidFill>
                <a:srgbClr val="FEFEFD"/>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rot="5400000" flipH="1">
            <a:off x="0" y="-2269148"/>
            <a:ext cx="18288000" cy="18893966"/>
          </a:xfrm>
          <a:custGeom>
            <a:avLst/>
            <a:gdLst/>
            <a:ahLst/>
            <a:cxnLst/>
            <a:rect l="l" t="t" r="r" b="b"/>
            <a:pathLst>
              <a:path w="18288000" h="18893966">
                <a:moveTo>
                  <a:pt x="18288000" y="0"/>
                </a:moveTo>
                <a:lnTo>
                  <a:pt x="0" y="0"/>
                </a:lnTo>
                <a:lnTo>
                  <a:pt x="0" y="18893966"/>
                </a:lnTo>
                <a:lnTo>
                  <a:pt x="18288000" y="18893966"/>
                </a:lnTo>
                <a:lnTo>
                  <a:pt x="18288000" y="0"/>
                </a:lnTo>
                <a:close/>
              </a:path>
            </a:pathLst>
          </a:custGeom>
          <a:blipFill>
            <a:blip r:embed="rId3">
              <a:alphaModFix amt="65000"/>
            </a:blip>
            <a:stretch>
              <a:fillRect l="-1656" r="-1656"/>
            </a:stretch>
          </a:blipFill>
        </p:spPr>
        <p:txBody>
          <a:bodyPr/>
          <a:lstStyle/>
          <a:p>
            <a:endParaRPr lang="es-CL"/>
          </a:p>
        </p:txBody>
      </p:sp>
      <p:sp>
        <p:nvSpPr>
          <p:cNvPr id="4" name="Freeform 4"/>
          <p:cNvSpPr/>
          <p:nvPr/>
        </p:nvSpPr>
        <p:spPr>
          <a:xfrm>
            <a:off x="2447690" y="2186557"/>
            <a:ext cx="3905072" cy="7071743"/>
          </a:xfrm>
          <a:custGeom>
            <a:avLst/>
            <a:gdLst/>
            <a:ahLst/>
            <a:cxnLst/>
            <a:rect l="l" t="t" r="r" b="b"/>
            <a:pathLst>
              <a:path w="3905072" h="7071743">
                <a:moveTo>
                  <a:pt x="0" y="0"/>
                </a:moveTo>
                <a:lnTo>
                  <a:pt x="3905073" y="0"/>
                </a:lnTo>
                <a:lnTo>
                  <a:pt x="3905073" y="7071743"/>
                </a:lnTo>
                <a:lnTo>
                  <a:pt x="0" y="7071743"/>
                </a:lnTo>
                <a:lnTo>
                  <a:pt x="0" y="0"/>
                </a:lnTo>
                <a:close/>
              </a:path>
            </a:pathLst>
          </a:custGeom>
          <a:blipFill>
            <a:blip r:embed="rId4"/>
            <a:stretch>
              <a:fillRect t="-19595" r="-770661"/>
            </a:stretch>
          </a:blipFill>
        </p:spPr>
        <p:txBody>
          <a:bodyPr/>
          <a:lstStyle/>
          <a:p>
            <a:endParaRPr lang="es-CL"/>
          </a:p>
        </p:txBody>
      </p:sp>
      <p:sp>
        <p:nvSpPr>
          <p:cNvPr id="5" name="TextBox 5"/>
          <p:cNvSpPr txBox="1"/>
          <p:nvPr/>
        </p:nvSpPr>
        <p:spPr>
          <a:xfrm rot="-11484">
            <a:off x="3523845" y="426404"/>
            <a:ext cx="11239101" cy="842645"/>
          </a:xfrm>
          <a:prstGeom prst="rect">
            <a:avLst/>
          </a:prstGeom>
        </p:spPr>
        <p:txBody>
          <a:bodyPr lIns="0" tIns="0" rIns="0" bIns="0" rtlCol="0" anchor="t">
            <a:spAutoFit/>
          </a:bodyPr>
          <a:lstStyle/>
          <a:p>
            <a:pPr algn="ctr">
              <a:lnSpc>
                <a:spcPts val="4480"/>
              </a:lnSpc>
            </a:pPr>
            <a:r>
              <a:rPr lang="en-US" sz="3200">
                <a:solidFill>
                  <a:srgbClr val="FFFFFF"/>
                </a:solidFill>
                <a:latin typeface="花風テクノ"/>
                <a:ea typeface="花風テクノ"/>
                <a:cs typeface="花風テクノ"/>
                <a:sym typeface="花風テクノ"/>
              </a:rPr>
              <a:t>CRONOGRAMA DEL PROYECTO</a:t>
            </a:r>
          </a:p>
        </p:txBody>
      </p:sp>
      <p:sp>
        <p:nvSpPr>
          <p:cNvPr id="6" name="Freeform 6"/>
          <p:cNvSpPr/>
          <p:nvPr/>
        </p:nvSpPr>
        <p:spPr>
          <a:xfrm>
            <a:off x="6247988" y="1825502"/>
            <a:ext cx="10033769" cy="7432798"/>
          </a:xfrm>
          <a:custGeom>
            <a:avLst/>
            <a:gdLst/>
            <a:ahLst/>
            <a:cxnLst/>
            <a:rect l="l" t="t" r="r" b="b"/>
            <a:pathLst>
              <a:path w="10033769" h="7432798">
                <a:moveTo>
                  <a:pt x="0" y="0"/>
                </a:moveTo>
                <a:lnTo>
                  <a:pt x="10033769" y="0"/>
                </a:lnTo>
                <a:lnTo>
                  <a:pt x="10033769" y="7432798"/>
                </a:lnTo>
                <a:lnTo>
                  <a:pt x="0" y="7432798"/>
                </a:lnTo>
                <a:lnTo>
                  <a:pt x="0" y="0"/>
                </a:lnTo>
                <a:close/>
              </a:path>
            </a:pathLst>
          </a:custGeom>
          <a:blipFill>
            <a:blip r:embed="rId4"/>
            <a:stretch>
              <a:fillRect l="-188735" t="-11453" r="-43174"/>
            </a:stretch>
          </a:blipFill>
        </p:spPr>
        <p:txBody>
          <a:bodyPr/>
          <a:lstStyle/>
          <a:p>
            <a:endParaRPr lang="es-C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15707611" y="7922445"/>
            <a:ext cx="2120333" cy="2055545"/>
          </a:xfrm>
          <a:custGeom>
            <a:avLst/>
            <a:gdLst/>
            <a:ahLst/>
            <a:cxnLst/>
            <a:rect l="l" t="t" r="r" b="b"/>
            <a:pathLst>
              <a:path w="2120333" h="2055545">
                <a:moveTo>
                  <a:pt x="0" y="0"/>
                </a:moveTo>
                <a:lnTo>
                  <a:pt x="2120333" y="0"/>
                </a:lnTo>
                <a:lnTo>
                  <a:pt x="2120333" y="2055545"/>
                </a:lnTo>
                <a:lnTo>
                  <a:pt x="0" y="2055545"/>
                </a:lnTo>
                <a:lnTo>
                  <a:pt x="0" y="0"/>
                </a:lnTo>
                <a:close/>
              </a:path>
            </a:pathLst>
          </a:custGeom>
          <a:blipFill>
            <a:blip r:embed="rId3"/>
            <a:stretch>
              <a:fillRect/>
            </a:stretch>
          </a:blipFill>
        </p:spPr>
        <p:txBody>
          <a:bodyPr/>
          <a:lstStyle/>
          <a:p>
            <a:endParaRPr lang="es-CL"/>
          </a:p>
        </p:txBody>
      </p:sp>
      <p:sp>
        <p:nvSpPr>
          <p:cNvPr id="4" name="Freeform 4"/>
          <p:cNvSpPr/>
          <p:nvPr/>
        </p:nvSpPr>
        <p:spPr>
          <a:xfrm>
            <a:off x="2875024" y="709819"/>
            <a:ext cx="12537951" cy="9000713"/>
          </a:xfrm>
          <a:custGeom>
            <a:avLst/>
            <a:gdLst/>
            <a:ahLst/>
            <a:cxnLst/>
            <a:rect l="l" t="t" r="r" b="b"/>
            <a:pathLst>
              <a:path w="12537951" h="9000713">
                <a:moveTo>
                  <a:pt x="0" y="0"/>
                </a:moveTo>
                <a:lnTo>
                  <a:pt x="12537952" y="0"/>
                </a:lnTo>
                <a:lnTo>
                  <a:pt x="12537952" y="9000712"/>
                </a:lnTo>
                <a:lnTo>
                  <a:pt x="0" y="9000712"/>
                </a:lnTo>
                <a:lnTo>
                  <a:pt x="0" y="0"/>
                </a:lnTo>
                <a:close/>
              </a:path>
            </a:pathLst>
          </a:custGeom>
          <a:blipFill>
            <a:blip r:embed="rId4"/>
            <a:stretch>
              <a:fillRect l="-25675" t="-11360" r="-25977" b="-7468"/>
            </a:stretch>
          </a:blipFill>
        </p:spPr>
        <p:txBody>
          <a:bodyPr/>
          <a:lstStyle/>
          <a:p>
            <a:endParaRPr lang="es-C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L"/>
          </a:p>
        </p:txBody>
      </p:sp>
      <p:sp>
        <p:nvSpPr>
          <p:cNvPr id="3" name="Freeform 3"/>
          <p:cNvSpPr/>
          <p:nvPr/>
        </p:nvSpPr>
        <p:spPr>
          <a:xfrm>
            <a:off x="1339411" y="990600"/>
            <a:ext cx="15609178" cy="8912272"/>
          </a:xfrm>
          <a:custGeom>
            <a:avLst/>
            <a:gdLst/>
            <a:ahLst/>
            <a:cxnLst/>
            <a:rect l="l" t="t" r="r" b="b"/>
            <a:pathLst>
              <a:path w="15609178" h="8912272">
                <a:moveTo>
                  <a:pt x="0" y="0"/>
                </a:moveTo>
                <a:lnTo>
                  <a:pt x="15609178" y="0"/>
                </a:lnTo>
                <a:lnTo>
                  <a:pt x="15609178" y="8912272"/>
                </a:lnTo>
                <a:lnTo>
                  <a:pt x="0" y="8912272"/>
                </a:lnTo>
                <a:lnTo>
                  <a:pt x="0" y="0"/>
                </a:lnTo>
                <a:close/>
              </a:path>
            </a:pathLst>
          </a:custGeom>
          <a:blipFill>
            <a:blip r:embed="rId3"/>
            <a:stretch>
              <a:fillRect b="-116559"/>
            </a:stretch>
          </a:blipFill>
        </p:spPr>
        <p:txBody>
          <a:bodyPr/>
          <a:lstStyle/>
          <a:p>
            <a:endParaRPr lang="es-CL"/>
          </a:p>
        </p:txBody>
      </p:sp>
      <p:sp>
        <p:nvSpPr>
          <p:cNvPr id="4" name="Freeform 4"/>
          <p:cNvSpPr/>
          <p:nvPr/>
        </p:nvSpPr>
        <p:spPr>
          <a:xfrm>
            <a:off x="15527531" y="7674835"/>
            <a:ext cx="2120333" cy="2055545"/>
          </a:xfrm>
          <a:custGeom>
            <a:avLst/>
            <a:gdLst/>
            <a:ahLst/>
            <a:cxnLst/>
            <a:rect l="l" t="t" r="r" b="b"/>
            <a:pathLst>
              <a:path w="2120333" h="2055545">
                <a:moveTo>
                  <a:pt x="0" y="0"/>
                </a:moveTo>
                <a:lnTo>
                  <a:pt x="2120332" y="0"/>
                </a:lnTo>
                <a:lnTo>
                  <a:pt x="2120332" y="2055545"/>
                </a:lnTo>
                <a:lnTo>
                  <a:pt x="0" y="2055545"/>
                </a:lnTo>
                <a:lnTo>
                  <a:pt x="0" y="0"/>
                </a:lnTo>
                <a:close/>
              </a:path>
            </a:pathLst>
          </a:custGeom>
          <a:blipFill>
            <a:blip r:embed="rId4"/>
            <a:stretch>
              <a:fillRect/>
            </a:stretch>
          </a:blipFill>
        </p:spPr>
        <p:txBody>
          <a:bodyPr/>
          <a:lstStyle/>
          <a:p>
            <a:endParaRPr lang="es-CL"/>
          </a:p>
        </p:txBody>
      </p:sp>
      <p:sp>
        <p:nvSpPr>
          <p:cNvPr id="5" name="TextBox 5"/>
          <p:cNvSpPr txBox="1"/>
          <p:nvPr/>
        </p:nvSpPr>
        <p:spPr>
          <a:xfrm rot="-11484">
            <a:off x="4253368" y="-6984"/>
            <a:ext cx="8866383" cy="1404620"/>
          </a:xfrm>
          <a:prstGeom prst="rect">
            <a:avLst/>
          </a:prstGeom>
        </p:spPr>
        <p:txBody>
          <a:bodyPr lIns="0" tIns="0" rIns="0" bIns="0" rtlCol="0" anchor="t">
            <a:spAutoFit/>
          </a:bodyPr>
          <a:lstStyle/>
          <a:p>
            <a:pPr algn="ctr">
              <a:lnSpc>
                <a:spcPts val="4480"/>
              </a:lnSpc>
            </a:pPr>
            <a:r>
              <a:rPr lang="en-US" sz="3200">
                <a:solidFill>
                  <a:srgbClr val="FFFFFF"/>
                </a:solidFill>
                <a:latin typeface="花風テクノ"/>
                <a:ea typeface="花風テクノ"/>
                <a:cs typeface="花風テクノ"/>
                <a:sym typeface="花風テクノ"/>
              </a:rPr>
              <a:t>MODELO DE DATOS</a:t>
            </a:r>
          </a:p>
          <a:p>
            <a:pPr algn="ctr">
              <a:lnSpc>
                <a:spcPts val="4480"/>
              </a:lnSpc>
            </a:pPr>
            <a:endParaRPr lang="en-US" sz="3200">
              <a:solidFill>
                <a:srgbClr val="FFFFFF"/>
              </a:solidFill>
              <a:latin typeface="花風テクノ"/>
              <a:ea typeface="花風テクノ"/>
              <a:cs typeface="花風テクノ"/>
              <a:sym typeface="花風テクノ"/>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892</Words>
  <Application>Microsoft Office PowerPoint</Application>
  <PresentationFormat>Personalizado</PresentationFormat>
  <Paragraphs>86</Paragraphs>
  <Slides>15</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Quick</vt:lpstr>
      <vt:lpstr>Calibri</vt:lpstr>
      <vt:lpstr>花風テクノ</vt:lpstr>
      <vt:lpstr>Quick Bold</vt:lpstr>
      <vt:lpstr>Arial</vt:lpstr>
      <vt:lpstr>Open Sans</vt:lpstr>
      <vt:lpstr>花風テクノ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presentacion_final_euro_elite</dc:title>
  <cp:lastModifiedBy>luis troncoso marin</cp:lastModifiedBy>
  <cp:revision>2</cp:revision>
  <dcterms:created xsi:type="dcterms:W3CDTF">2006-08-16T00:00:00Z</dcterms:created>
  <dcterms:modified xsi:type="dcterms:W3CDTF">2025-12-03T20:52:25Z</dcterms:modified>
  <dc:identifier>DAG4sS1LyM8</dc:identifier>
</cp:coreProperties>
</file>